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2" r:id="rId3"/>
    <p:sldId id="257" r:id="rId4"/>
    <p:sldId id="258" r:id="rId5"/>
    <p:sldId id="259" r:id="rId6"/>
    <p:sldId id="261" r:id="rId7"/>
    <p:sldId id="260" r:id="rId8"/>
    <p:sldId id="262" r:id="rId9"/>
    <p:sldId id="263" r:id="rId10"/>
    <p:sldId id="264" r:id="rId11"/>
    <p:sldId id="269" r:id="rId12"/>
    <p:sldId id="270" r:id="rId13"/>
    <p:sldId id="266" r:id="rId14"/>
    <p:sldId id="265" r:id="rId15"/>
    <p:sldId id="267" r:id="rId16"/>
    <p:sldId id="268" r:id="rId17"/>
    <p:sldId id="27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84481B-4040-4642-8B30-4B3FB00FB1F9}"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n-ID"/>
        </a:p>
      </dgm:t>
    </dgm:pt>
    <dgm:pt modelId="{78DB3B40-A35F-4156-9E15-EA5930086543}">
      <dgm:prSet phldrT="[Text]"/>
      <dgm:spPr/>
      <dgm:t>
        <a:bodyPr/>
        <a:lstStyle/>
        <a:p>
          <a:pPr algn="ctr"/>
          <a:r>
            <a:rPr lang="en-ID">
              <a:solidFill>
                <a:schemeClr val="tx1"/>
              </a:solidFill>
            </a:rPr>
            <a:t>Diploma</a:t>
          </a:r>
          <a:r>
            <a:rPr lang="en-ID"/>
            <a:t> </a:t>
          </a:r>
          <a:r>
            <a:rPr lang="en-ID">
              <a:solidFill>
                <a:schemeClr val="tx1"/>
              </a:solidFill>
            </a:rPr>
            <a:t>3</a:t>
          </a:r>
        </a:p>
      </dgm:t>
    </dgm:pt>
    <dgm:pt modelId="{442129B7-90A0-45E8-AB7C-F33287E81395}" type="parTrans" cxnId="{5BD53898-3C98-47F5-A569-DBE40CA269C6}">
      <dgm:prSet/>
      <dgm:spPr/>
      <dgm:t>
        <a:bodyPr/>
        <a:lstStyle/>
        <a:p>
          <a:endParaRPr lang="en-ID"/>
        </a:p>
      </dgm:t>
    </dgm:pt>
    <dgm:pt modelId="{120B2C15-757A-4919-A6ED-CD610B796414}" type="sibTrans" cxnId="{5BD53898-3C98-47F5-A569-DBE40CA269C6}">
      <dgm:prSet/>
      <dgm:spPr/>
      <dgm:t>
        <a:bodyPr/>
        <a:lstStyle/>
        <a:p>
          <a:endParaRPr lang="en-ID"/>
        </a:p>
      </dgm:t>
    </dgm:pt>
    <dgm:pt modelId="{D3806751-F7FD-4C6F-87EE-30F1058FB838}">
      <dgm:prSet phldrT="[Text]" custT="1"/>
      <dgm:spPr/>
      <dgm:t>
        <a:bodyPr/>
        <a:lstStyle/>
        <a:p>
          <a:r>
            <a:rPr lang="en-ID" sz="4400"/>
            <a:t> </a:t>
          </a:r>
          <a:r>
            <a:rPr lang="en-ID" sz="4400">
              <a:solidFill>
                <a:schemeClr val="tx1"/>
              </a:solidFill>
            </a:rPr>
            <a:t>108 sks</a:t>
          </a:r>
        </a:p>
        <a:p>
          <a:r>
            <a:rPr lang="en-ID" sz="4000">
              <a:solidFill>
                <a:schemeClr val="tx1"/>
              </a:solidFill>
            </a:rPr>
            <a:t>Maks 5</a:t>
          </a:r>
          <a:r>
            <a:rPr lang="en-ID" sz="3200">
              <a:solidFill>
                <a:schemeClr val="tx1"/>
              </a:solidFill>
            </a:rPr>
            <a:t>th</a:t>
          </a:r>
        </a:p>
      </dgm:t>
    </dgm:pt>
    <dgm:pt modelId="{3078E2B8-81E3-4A72-BACF-8758410D975D}" type="parTrans" cxnId="{E2F36988-6751-4800-BF63-DDBD5B2A43B0}">
      <dgm:prSet/>
      <dgm:spPr/>
      <dgm:t>
        <a:bodyPr/>
        <a:lstStyle/>
        <a:p>
          <a:endParaRPr lang="en-ID"/>
        </a:p>
      </dgm:t>
    </dgm:pt>
    <dgm:pt modelId="{C13C7E4D-87DF-4146-B4AA-22C2B3D24E9D}" type="sibTrans" cxnId="{E2F36988-6751-4800-BF63-DDBD5B2A43B0}">
      <dgm:prSet/>
      <dgm:spPr/>
      <dgm:t>
        <a:bodyPr/>
        <a:lstStyle/>
        <a:p>
          <a:endParaRPr lang="en-ID"/>
        </a:p>
      </dgm:t>
    </dgm:pt>
    <dgm:pt modelId="{FE22F8B4-7D1F-4DFC-9790-A027A884964F}">
      <dgm:prSet phldrT="[Text]"/>
      <dgm:spPr/>
      <dgm:t>
        <a:bodyPr/>
        <a:lstStyle/>
        <a:p>
          <a:pPr algn="ctr"/>
          <a:r>
            <a:rPr lang="en-ID">
              <a:solidFill>
                <a:schemeClr val="tx1"/>
              </a:solidFill>
            </a:rPr>
            <a:t>Sarjana S-1</a:t>
          </a:r>
        </a:p>
      </dgm:t>
    </dgm:pt>
    <dgm:pt modelId="{1FFF0BD7-C74A-44F8-95DD-A3D1F9E81020}" type="parTrans" cxnId="{5A8C256B-CDB1-4B22-8F49-1DD2B330E443}">
      <dgm:prSet/>
      <dgm:spPr/>
      <dgm:t>
        <a:bodyPr/>
        <a:lstStyle/>
        <a:p>
          <a:endParaRPr lang="en-ID"/>
        </a:p>
      </dgm:t>
    </dgm:pt>
    <dgm:pt modelId="{AF007464-C475-44FF-8445-701B8681A09D}" type="sibTrans" cxnId="{5A8C256B-CDB1-4B22-8F49-1DD2B330E443}">
      <dgm:prSet/>
      <dgm:spPr/>
      <dgm:t>
        <a:bodyPr/>
        <a:lstStyle/>
        <a:p>
          <a:endParaRPr lang="en-ID"/>
        </a:p>
      </dgm:t>
    </dgm:pt>
    <dgm:pt modelId="{D5D0C1EA-B2C8-4BB1-B93A-9BFAF1E35FAD}">
      <dgm:prSet phldrT="[Text]" custT="1"/>
      <dgm:spPr/>
      <dgm:t>
        <a:bodyPr/>
        <a:lstStyle/>
        <a:p>
          <a:r>
            <a:rPr lang="en-ID" sz="4800">
              <a:solidFill>
                <a:schemeClr val="tx1"/>
              </a:solidFill>
            </a:rPr>
            <a:t>144 sks </a:t>
          </a:r>
        </a:p>
        <a:p>
          <a:r>
            <a:rPr lang="en-ID" sz="3600">
              <a:solidFill>
                <a:schemeClr val="tx1"/>
              </a:solidFill>
            </a:rPr>
            <a:t>Maks 7</a:t>
          </a:r>
          <a:r>
            <a:rPr lang="en-ID" sz="4000">
              <a:solidFill>
                <a:schemeClr val="tx1"/>
              </a:solidFill>
            </a:rPr>
            <a:t>th</a:t>
          </a:r>
        </a:p>
      </dgm:t>
    </dgm:pt>
    <dgm:pt modelId="{5E533ACA-25CA-425E-929A-DD7AF1494820}" type="parTrans" cxnId="{9A15ACDD-70E2-4FDC-8052-99FEDE7E0169}">
      <dgm:prSet/>
      <dgm:spPr/>
      <dgm:t>
        <a:bodyPr/>
        <a:lstStyle/>
        <a:p>
          <a:endParaRPr lang="en-ID"/>
        </a:p>
      </dgm:t>
    </dgm:pt>
    <dgm:pt modelId="{ED812B07-7CEE-4F70-90A9-E1D4B612A8C9}" type="sibTrans" cxnId="{9A15ACDD-70E2-4FDC-8052-99FEDE7E0169}">
      <dgm:prSet/>
      <dgm:spPr/>
      <dgm:t>
        <a:bodyPr/>
        <a:lstStyle/>
        <a:p>
          <a:endParaRPr lang="en-ID"/>
        </a:p>
      </dgm:t>
    </dgm:pt>
    <dgm:pt modelId="{0CD73CE7-9396-427F-9788-5983B9C4E0C1}">
      <dgm:prSet phldrT="[Text]"/>
      <dgm:spPr/>
      <dgm:t>
        <a:bodyPr/>
        <a:lstStyle/>
        <a:p>
          <a:r>
            <a:rPr lang="en-ID">
              <a:solidFill>
                <a:schemeClr val="tx1"/>
              </a:solidFill>
            </a:rPr>
            <a:t>Magister S-2</a:t>
          </a:r>
        </a:p>
      </dgm:t>
    </dgm:pt>
    <dgm:pt modelId="{522EF7A2-7509-4737-BF8B-30B08E93A7BE}" type="parTrans" cxnId="{DA1B28D2-5BB0-424C-8FC9-67BC5696346C}">
      <dgm:prSet/>
      <dgm:spPr/>
      <dgm:t>
        <a:bodyPr/>
        <a:lstStyle/>
        <a:p>
          <a:endParaRPr lang="en-ID"/>
        </a:p>
      </dgm:t>
    </dgm:pt>
    <dgm:pt modelId="{98D92D61-D528-4302-875A-2E988BAB73CE}" type="sibTrans" cxnId="{DA1B28D2-5BB0-424C-8FC9-67BC5696346C}">
      <dgm:prSet/>
      <dgm:spPr/>
      <dgm:t>
        <a:bodyPr/>
        <a:lstStyle/>
        <a:p>
          <a:endParaRPr lang="en-ID"/>
        </a:p>
      </dgm:t>
    </dgm:pt>
    <dgm:pt modelId="{B273F08B-99FD-4064-BD37-2164B06CEC73}">
      <dgm:prSet phldrT="[Text]" custT="1"/>
      <dgm:spPr/>
      <dgm:t>
        <a:bodyPr/>
        <a:lstStyle/>
        <a:p>
          <a:r>
            <a:rPr lang="en-ID" sz="4800"/>
            <a:t> </a:t>
          </a:r>
          <a:r>
            <a:rPr lang="en-ID" sz="4800">
              <a:solidFill>
                <a:schemeClr val="tx1"/>
              </a:solidFill>
            </a:rPr>
            <a:t>36 sks</a:t>
          </a:r>
        </a:p>
        <a:p>
          <a:r>
            <a:rPr lang="en-ID" sz="3600">
              <a:solidFill>
                <a:schemeClr val="tx1"/>
              </a:solidFill>
            </a:rPr>
            <a:t>Maks 4 th</a:t>
          </a:r>
        </a:p>
      </dgm:t>
    </dgm:pt>
    <dgm:pt modelId="{1F5CACB6-0099-460C-AFAF-94DDB9759453}" type="parTrans" cxnId="{388A0BAB-BFF1-4EB8-A46E-94F585B78952}">
      <dgm:prSet/>
      <dgm:spPr/>
      <dgm:t>
        <a:bodyPr/>
        <a:lstStyle/>
        <a:p>
          <a:endParaRPr lang="en-ID"/>
        </a:p>
      </dgm:t>
    </dgm:pt>
    <dgm:pt modelId="{600CD7A5-9861-47E9-8DD6-B467895FE531}" type="sibTrans" cxnId="{388A0BAB-BFF1-4EB8-A46E-94F585B78952}">
      <dgm:prSet/>
      <dgm:spPr/>
      <dgm:t>
        <a:bodyPr/>
        <a:lstStyle/>
        <a:p>
          <a:endParaRPr lang="en-ID"/>
        </a:p>
      </dgm:t>
    </dgm:pt>
    <dgm:pt modelId="{6B64CBA4-D41C-405C-A4F5-B2EE4E6E2E66}" type="pres">
      <dgm:prSet presAssocID="{9984481B-4040-4642-8B30-4B3FB00FB1F9}" presName="Name0" presStyleCnt="0">
        <dgm:presLayoutVars>
          <dgm:dir/>
          <dgm:animLvl val="lvl"/>
          <dgm:resizeHandles val="exact"/>
        </dgm:presLayoutVars>
      </dgm:prSet>
      <dgm:spPr/>
    </dgm:pt>
    <dgm:pt modelId="{F964104A-9AFC-49D7-81DB-1F3A85904BED}" type="pres">
      <dgm:prSet presAssocID="{78DB3B40-A35F-4156-9E15-EA5930086543}" presName="compositeNode" presStyleCnt="0">
        <dgm:presLayoutVars>
          <dgm:bulletEnabled val="1"/>
        </dgm:presLayoutVars>
      </dgm:prSet>
      <dgm:spPr/>
    </dgm:pt>
    <dgm:pt modelId="{BD5917D7-B901-4C93-B706-BCFF4748E8A4}" type="pres">
      <dgm:prSet presAssocID="{78DB3B40-A35F-4156-9E15-EA5930086543}" presName="bgRect" presStyleLbl="node1" presStyleIdx="0" presStyleCnt="3" custScaleY="100000"/>
      <dgm:spPr/>
    </dgm:pt>
    <dgm:pt modelId="{E665B581-9034-4447-990E-B4CD79725BFD}" type="pres">
      <dgm:prSet presAssocID="{78DB3B40-A35F-4156-9E15-EA5930086543}" presName="parentNode" presStyleLbl="node1" presStyleIdx="0" presStyleCnt="3">
        <dgm:presLayoutVars>
          <dgm:chMax val="0"/>
          <dgm:bulletEnabled val="1"/>
        </dgm:presLayoutVars>
      </dgm:prSet>
      <dgm:spPr/>
    </dgm:pt>
    <dgm:pt modelId="{9AFD5619-1F82-496F-9070-DE42524EC10A}" type="pres">
      <dgm:prSet presAssocID="{78DB3B40-A35F-4156-9E15-EA5930086543}" presName="childNode" presStyleLbl="node1" presStyleIdx="0" presStyleCnt="3">
        <dgm:presLayoutVars>
          <dgm:bulletEnabled val="1"/>
        </dgm:presLayoutVars>
      </dgm:prSet>
      <dgm:spPr/>
    </dgm:pt>
    <dgm:pt modelId="{187AAB32-CE6F-4E64-B5A0-ED4E738B01F3}" type="pres">
      <dgm:prSet presAssocID="{120B2C15-757A-4919-A6ED-CD610B796414}" presName="hSp" presStyleCnt="0"/>
      <dgm:spPr/>
    </dgm:pt>
    <dgm:pt modelId="{7B3F9CDB-7658-4FFC-9928-DFFF9C4A8CEE}" type="pres">
      <dgm:prSet presAssocID="{120B2C15-757A-4919-A6ED-CD610B796414}" presName="vProcSp" presStyleCnt="0"/>
      <dgm:spPr/>
    </dgm:pt>
    <dgm:pt modelId="{D740574E-62B2-4679-8528-367E2C7C4D26}" type="pres">
      <dgm:prSet presAssocID="{120B2C15-757A-4919-A6ED-CD610B796414}" presName="vSp1" presStyleCnt="0"/>
      <dgm:spPr/>
    </dgm:pt>
    <dgm:pt modelId="{8A034A62-21DF-4A7E-995B-B2DCF6D789FF}" type="pres">
      <dgm:prSet presAssocID="{120B2C15-757A-4919-A6ED-CD610B796414}" presName="simulatedConn" presStyleLbl="solidFgAcc1" presStyleIdx="0" presStyleCnt="2"/>
      <dgm:spPr/>
    </dgm:pt>
    <dgm:pt modelId="{171FB863-C859-4CF7-B30C-4CDC1EC96302}" type="pres">
      <dgm:prSet presAssocID="{120B2C15-757A-4919-A6ED-CD610B796414}" presName="vSp2" presStyleCnt="0"/>
      <dgm:spPr/>
    </dgm:pt>
    <dgm:pt modelId="{3F1EA6A0-EFA4-4405-B0D6-AA2F2825B9E5}" type="pres">
      <dgm:prSet presAssocID="{120B2C15-757A-4919-A6ED-CD610B796414}" presName="sibTrans" presStyleCnt="0"/>
      <dgm:spPr/>
    </dgm:pt>
    <dgm:pt modelId="{DB5EE129-595A-4EC5-ABB7-99FC3B6B4F3D}" type="pres">
      <dgm:prSet presAssocID="{FE22F8B4-7D1F-4DFC-9790-A027A884964F}" presName="compositeNode" presStyleCnt="0">
        <dgm:presLayoutVars>
          <dgm:bulletEnabled val="1"/>
        </dgm:presLayoutVars>
      </dgm:prSet>
      <dgm:spPr/>
    </dgm:pt>
    <dgm:pt modelId="{3117314A-F926-4360-B9CE-4323C8156444}" type="pres">
      <dgm:prSet presAssocID="{FE22F8B4-7D1F-4DFC-9790-A027A884964F}" presName="bgRect" presStyleLbl="node1" presStyleIdx="1" presStyleCnt="3"/>
      <dgm:spPr/>
    </dgm:pt>
    <dgm:pt modelId="{0F67FEFB-50B0-4BE5-AF19-42ED2442F9F9}" type="pres">
      <dgm:prSet presAssocID="{FE22F8B4-7D1F-4DFC-9790-A027A884964F}" presName="parentNode" presStyleLbl="node1" presStyleIdx="1" presStyleCnt="3">
        <dgm:presLayoutVars>
          <dgm:chMax val="0"/>
          <dgm:bulletEnabled val="1"/>
        </dgm:presLayoutVars>
      </dgm:prSet>
      <dgm:spPr/>
    </dgm:pt>
    <dgm:pt modelId="{9A81B0C2-340E-434D-A36D-AF3DD21D3589}" type="pres">
      <dgm:prSet presAssocID="{FE22F8B4-7D1F-4DFC-9790-A027A884964F}" presName="childNode" presStyleLbl="node1" presStyleIdx="1" presStyleCnt="3">
        <dgm:presLayoutVars>
          <dgm:bulletEnabled val="1"/>
        </dgm:presLayoutVars>
      </dgm:prSet>
      <dgm:spPr/>
    </dgm:pt>
    <dgm:pt modelId="{120EB416-FF66-4B11-A6FA-A08B32D1BEC5}" type="pres">
      <dgm:prSet presAssocID="{AF007464-C475-44FF-8445-701B8681A09D}" presName="hSp" presStyleCnt="0"/>
      <dgm:spPr/>
    </dgm:pt>
    <dgm:pt modelId="{8C939254-37B0-417F-AA2E-903CF537AAB7}" type="pres">
      <dgm:prSet presAssocID="{AF007464-C475-44FF-8445-701B8681A09D}" presName="vProcSp" presStyleCnt="0"/>
      <dgm:spPr/>
    </dgm:pt>
    <dgm:pt modelId="{C68BE0EA-1B63-437D-8DBF-FC5DAE57CE72}" type="pres">
      <dgm:prSet presAssocID="{AF007464-C475-44FF-8445-701B8681A09D}" presName="vSp1" presStyleCnt="0"/>
      <dgm:spPr/>
    </dgm:pt>
    <dgm:pt modelId="{286401B6-C5D9-4C60-89E2-C2BF78E86489}" type="pres">
      <dgm:prSet presAssocID="{AF007464-C475-44FF-8445-701B8681A09D}" presName="simulatedConn" presStyleLbl="solidFgAcc1" presStyleIdx="1" presStyleCnt="2"/>
      <dgm:spPr/>
    </dgm:pt>
    <dgm:pt modelId="{39253416-A7F7-4709-A2E1-2AB08A40677E}" type="pres">
      <dgm:prSet presAssocID="{AF007464-C475-44FF-8445-701B8681A09D}" presName="vSp2" presStyleCnt="0"/>
      <dgm:spPr/>
    </dgm:pt>
    <dgm:pt modelId="{30EE2D6E-B737-4DF8-A6B5-52DA47615F7E}" type="pres">
      <dgm:prSet presAssocID="{AF007464-C475-44FF-8445-701B8681A09D}" presName="sibTrans" presStyleCnt="0"/>
      <dgm:spPr/>
    </dgm:pt>
    <dgm:pt modelId="{7B147591-F6DF-4A8D-AF1F-CECCF6A9852D}" type="pres">
      <dgm:prSet presAssocID="{0CD73CE7-9396-427F-9788-5983B9C4E0C1}" presName="compositeNode" presStyleCnt="0">
        <dgm:presLayoutVars>
          <dgm:bulletEnabled val="1"/>
        </dgm:presLayoutVars>
      </dgm:prSet>
      <dgm:spPr/>
    </dgm:pt>
    <dgm:pt modelId="{1728E3BE-7176-4380-A05C-EC38DDB8D13B}" type="pres">
      <dgm:prSet presAssocID="{0CD73CE7-9396-427F-9788-5983B9C4E0C1}" presName="bgRect" presStyleLbl="node1" presStyleIdx="2" presStyleCnt="3"/>
      <dgm:spPr/>
    </dgm:pt>
    <dgm:pt modelId="{DBDBCFE5-7537-4C1D-BB45-83234BC1339D}" type="pres">
      <dgm:prSet presAssocID="{0CD73CE7-9396-427F-9788-5983B9C4E0C1}" presName="parentNode" presStyleLbl="node1" presStyleIdx="2" presStyleCnt="3">
        <dgm:presLayoutVars>
          <dgm:chMax val="0"/>
          <dgm:bulletEnabled val="1"/>
        </dgm:presLayoutVars>
      </dgm:prSet>
      <dgm:spPr/>
    </dgm:pt>
    <dgm:pt modelId="{B5C40BA1-0FFC-4127-A0F0-EFF2675BA126}" type="pres">
      <dgm:prSet presAssocID="{0CD73CE7-9396-427F-9788-5983B9C4E0C1}" presName="childNode" presStyleLbl="node1" presStyleIdx="2" presStyleCnt="3">
        <dgm:presLayoutVars>
          <dgm:bulletEnabled val="1"/>
        </dgm:presLayoutVars>
      </dgm:prSet>
      <dgm:spPr/>
    </dgm:pt>
  </dgm:ptLst>
  <dgm:cxnLst>
    <dgm:cxn modelId="{74AF561E-4F12-4E30-9FB5-6C4BDB50F821}" type="presOf" srcId="{FE22F8B4-7D1F-4DFC-9790-A027A884964F}" destId="{0F67FEFB-50B0-4BE5-AF19-42ED2442F9F9}" srcOrd="1" destOrd="0" presId="urn:microsoft.com/office/officeart/2005/8/layout/hProcess7"/>
    <dgm:cxn modelId="{3F81B042-CF1B-4284-B766-1F3A98987835}" type="presOf" srcId="{0CD73CE7-9396-427F-9788-5983B9C4E0C1}" destId="{1728E3BE-7176-4380-A05C-EC38DDB8D13B}" srcOrd="0" destOrd="0" presId="urn:microsoft.com/office/officeart/2005/8/layout/hProcess7"/>
    <dgm:cxn modelId="{5A8C256B-CDB1-4B22-8F49-1DD2B330E443}" srcId="{9984481B-4040-4642-8B30-4B3FB00FB1F9}" destId="{FE22F8B4-7D1F-4DFC-9790-A027A884964F}" srcOrd="1" destOrd="0" parTransId="{1FFF0BD7-C74A-44F8-95DD-A3D1F9E81020}" sibTransId="{AF007464-C475-44FF-8445-701B8681A09D}"/>
    <dgm:cxn modelId="{F827B84F-B02D-48C6-B5F5-BA12613A732E}" type="presOf" srcId="{9984481B-4040-4642-8B30-4B3FB00FB1F9}" destId="{6B64CBA4-D41C-405C-A4F5-B2EE4E6E2E66}" srcOrd="0" destOrd="0" presId="urn:microsoft.com/office/officeart/2005/8/layout/hProcess7"/>
    <dgm:cxn modelId="{C9D39454-D655-4428-BB46-23AB6DC9A640}" type="presOf" srcId="{B273F08B-99FD-4064-BD37-2164B06CEC73}" destId="{B5C40BA1-0FFC-4127-A0F0-EFF2675BA126}" srcOrd="0" destOrd="0" presId="urn:microsoft.com/office/officeart/2005/8/layout/hProcess7"/>
    <dgm:cxn modelId="{120B8285-EB13-49D6-81DA-B51B608A0380}" type="presOf" srcId="{78DB3B40-A35F-4156-9E15-EA5930086543}" destId="{BD5917D7-B901-4C93-B706-BCFF4748E8A4}" srcOrd="0" destOrd="0" presId="urn:microsoft.com/office/officeart/2005/8/layout/hProcess7"/>
    <dgm:cxn modelId="{E2F36988-6751-4800-BF63-DDBD5B2A43B0}" srcId="{78DB3B40-A35F-4156-9E15-EA5930086543}" destId="{D3806751-F7FD-4C6F-87EE-30F1058FB838}" srcOrd="0" destOrd="0" parTransId="{3078E2B8-81E3-4A72-BACF-8758410D975D}" sibTransId="{C13C7E4D-87DF-4146-B4AA-22C2B3D24E9D}"/>
    <dgm:cxn modelId="{3587C78C-283D-4607-A39A-05872E8523D1}" type="presOf" srcId="{0CD73CE7-9396-427F-9788-5983B9C4E0C1}" destId="{DBDBCFE5-7537-4C1D-BB45-83234BC1339D}" srcOrd="1" destOrd="0" presId="urn:microsoft.com/office/officeart/2005/8/layout/hProcess7"/>
    <dgm:cxn modelId="{52BBC092-7913-4CB3-9D45-3EEF75ACDDDA}" type="presOf" srcId="{FE22F8B4-7D1F-4DFC-9790-A027A884964F}" destId="{3117314A-F926-4360-B9CE-4323C8156444}" srcOrd="0" destOrd="0" presId="urn:microsoft.com/office/officeart/2005/8/layout/hProcess7"/>
    <dgm:cxn modelId="{5BD53898-3C98-47F5-A569-DBE40CA269C6}" srcId="{9984481B-4040-4642-8B30-4B3FB00FB1F9}" destId="{78DB3B40-A35F-4156-9E15-EA5930086543}" srcOrd="0" destOrd="0" parTransId="{442129B7-90A0-45E8-AB7C-F33287E81395}" sibTransId="{120B2C15-757A-4919-A6ED-CD610B796414}"/>
    <dgm:cxn modelId="{388A0BAB-BFF1-4EB8-A46E-94F585B78952}" srcId="{0CD73CE7-9396-427F-9788-5983B9C4E0C1}" destId="{B273F08B-99FD-4064-BD37-2164B06CEC73}" srcOrd="0" destOrd="0" parTransId="{1F5CACB6-0099-460C-AFAF-94DDB9759453}" sibTransId="{600CD7A5-9861-47E9-8DD6-B467895FE531}"/>
    <dgm:cxn modelId="{B733B5B3-D3D5-4B8F-9E78-C9602288F9BA}" type="presOf" srcId="{D5D0C1EA-B2C8-4BB1-B93A-9BFAF1E35FAD}" destId="{9A81B0C2-340E-434D-A36D-AF3DD21D3589}" srcOrd="0" destOrd="0" presId="urn:microsoft.com/office/officeart/2005/8/layout/hProcess7"/>
    <dgm:cxn modelId="{339617BD-5FB2-48C1-9965-7233B18A2A20}" type="presOf" srcId="{78DB3B40-A35F-4156-9E15-EA5930086543}" destId="{E665B581-9034-4447-990E-B4CD79725BFD}" srcOrd="1" destOrd="0" presId="urn:microsoft.com/office/officeart/2005/8/layout/hProcess7"/>
    <dgm:cxn modelId="{31B211C7-B0D2-40C6-A1BC-9A9B6B149C2E}" type="presOf" srcId="{D3806751-F7FD-4C6F-87EE-30F1058FB838}" destId="{9AFD5619-1F82-496F-9070-DE42524EC10A}" srcOrd="0" destOrd="0" presId="urn:microsoft.com/office/officeart/2005/8/layout/hProcess7"/>
    <dgm:cxn modelId="{DA1B28D2-5BB0-424C-8FC9-67BC5696346C}" srcId="{9984481B-4040-4642-8B30-4B3FB00FB1F9}" destId="{0CD73CE7-9396-427F-9788-5983B9C4E0C1}" srcOrd="2" destOrd="0" parTransId="{522EF7A2-7509-4737-BF8B-30B08E93A7BE}" sibTransId="{98D92D61-D528-4302-875A-2E988BAB73CE}"/>
    <dgm:cxn modelId="{9A15ACDD-70E2-4FDC-8052-99FEDE7E0169}" srcId="{FE22F8B4-7D1F-4DFC-9790-A027A884964F}" destId="{D5D0C1EA-B2C8-4BB1-B93A-9BFAF1E35FAD}" srcOrd="0" destOrd="0" parTransId="{5E533ACA-25CA-425E-929A-DD7AF1494820}" sibTransId="{ED812B07-7CEE-4F70-90A9-E1D4B612A8C9}"/>
    <dgm:cxn modelId="{EFC50AC6-8344-4719-81B2-AE039C6B0E91}" type="presParOf" srcId="{6B64CBA4-D41C-405C-A4F5-B2EE4E6E2E66}" destId="{F964104A-9AFC-49D7-81DB-1F3A85904BED}" srcOrd="0" destOrd="0" presId="urn:microsoft.com/office/officeart/2005/8/layout/hProcess7"/>
    <dgm:cxn modelId="{D9C3E2D1-5EBD-4C1C-B235-3ABEB72484BE}" type="presParOf" srcId="{F964104A-9AFC-49D7-81DB-1F3A85904BED}" destId="{BD5917D7-B901-4C93-B706-BCFF4748E8A4}" srcOrd="0" destOrd="0" presId="urn:microsoft.com/office/officeart/2005/8/layout/hProcess7"/>
    <dgm:cxn modelId="{E4C2AF12-AE2B-436F-A926-EA8479884C64}" type="presParOf" srcId="{F964104A-9AFC-49D7-81DB-1F3A85904BED}" destId="{E665B581-9034-4447-990E-B4CD79725BFD}" srcOrd="1" destOrd="0" presId="urn:microsoft.com/office/officeart/2005/8/layout/hProcess7"/>
    <dgm:cxn modelId="{4465AE8A-A662-4293-9F2A-DBD19E087CF5}" type="presParOf" srcId="{F964104A-9AFC-49D7-81DB-1F3A85904BED}" destId="{9AFD5619-1F82-496F-9070-DE42524EC10A}" srcOrd="2" destOrd="0" presId="urn:microsoft.com/office/officeart/2005/8/layout/hProcess7"/>
    <dgm:cxn modelId="{3DBDFD1A-6997-4254-ADEF-0E87B2543F09}" type="presParOf" srcId="{6B64CBA4-D41C-405C-A4F5-B2EE4E6E2E66}" destId="{187AAB32-CE6F-4E64-B5A0-ED4E738B01F3}" srcOrd="1" destOrd="0" presId="urn:microsoft.com/office/officeart/2005/8/layout/hProcess7"/>
    <dgm:cxn modelId="{F52C6C80-B920-43FA-9F7C-416A6A7674E4}" type="presParOf" srcId="{6B64CBA4-D41C-405C-A4F5-B2EE4E6E2E66}" destId="{7B3F9CDB-7658-4FFC-9928-DFFF9C4A8CEE}" srcOrd="2" destOrd="0" presId="urn:microsoft.com/office/officeart/2005/8/layout/hProcess7"/>
    <dgm:cxn modelId="{1D007153-CA86-47BD-9F1A-0832311565E6}" type="presParOf" srcId="{7B3F9CDB-7658-4FFC-9928-DFFF9C4A8CEE}" destId="{D740574E-62B2-4679-8528-367E2C7C4D26}" srcOrd="0" destOrd="0" presId="urn:microsoft.com/office/officeart/2005/8/layout/hProcess7"/>
    <dgm:cxn modelId="{86B21419-AC50-477D-BFAD-7187589A5D16}" type="presParOf" srcId="{7B3F9CDB-7658-4FFC-9928-DFFF9C4A8CEE}" destId="{8A034A62-21DF-4A7E-995B-B2DCF6D789FF}" srcOrd="1" destOrd="0" presId="urn:microsoft.com/office/officeart/2005/8/layout/hProcess7"/>
    <dgm:cxn modelId="{7A15BA7B-2D24-49FE-8C7C-FFE02E0AB0D0}" type="presParOf" srcId="{7B3F9CDB-7658-4FFC-9928-DFFF9C4A8CEE}" destId="{171FB863-C859-4CF7-B30C-4CDC1EC96302}" srcOrd="2" destOrd="0" presId="urn:microsoft.com/office/officeart/2005/8/layout/hProcess7"/>
    <dgm:cxn modelId="{FDF51DEA-D321-4BCA-B52E-4C3B6B3C3AD6}" type="presParOf" srcId="{6B64CBA4-D41C-405C-A4F5-B2EE4E6E2E66}" destId="{3F1EA6A0-EFA4-4405-B0D6-AA2F2825B9E5}" srcOrd="3" destOrd="0" presId="urn:microsoft.com/office/officeart/2005/8/layout/hProcess7"/>
    <dgm:cxn modelId="{12EA5331-5E1A-49B5-8231-7E5F9E66D186}" type="presParOf" srcId="{6B64CBA4-D41C-405C-A4F5-B2EE4E6E2E66}" destId="{DB5EE129-595A-4EC5-ABB7-99FC3B6B4F3D}" srcOrd="4" destOrd="0" presId="urn:microsoft.com/office/officeart/2005/8/layout/hProcess7"/>
    <dgm:cxn modelId="{DEB2E245-C07F-47D2-8411-FC9AE97B534E}" type="presParOf" srcId="{DB5EE129-595A-4EC5-ABB7-99FC3B6B4F3D}" destId="{3117314A-F926-4360-B9CE-4323C8156444}" srcOrd="0" destOrd="0" presId="urn:microsoft.com/office/officeart/2005/8/layout/hProcess7"/>
    <dgm:cxn modelId="{FBAC6481-94C4-4E91-9B28-B7AD2A0CF073}" type="presParOf" srcId="{DB5EE129-595A-4EC5-ABB7-99FC3B6B4F3D}" destId="{0F67FEFB-50B0-4BE5-AF19-42ED2442F9F9}" srcOrd="1" destOrd="0" presId="urn:microsoft.com/office/officeart/2005/8/layout/hProcess7"/>
    <dgm:cxn modelId="{23A3FEEA-DD0A-44ED-B3B9-0C2E239727FD}" type="presParOf" srcId="{DB5EE129-595A-4EC5-ABB7-99FC3B6B4F3D}" destId="{9A81B0C2-340E-434D-A36D-AF3DD21D3589}" srcOrd="2" destOrd="0" presId="urn:microsoft.com/office/officeart/2005/8/layout/hProcess7"/>
    <dgm:cxn modelId="{08D09536-2EAC-4EB9-B434-D301C99155BC}" type="presParOf" srcId="{6B64CBA4-D41C-405C-A4F5-B2EE4E6E2E66}" destId="{120EB416-FF66-4B11-A6FA-A08B32D1BEC5}" srcOrd="5" destOrd="0" presId="urn:microsoft.com/office/officeart/2005/8/layout/hProcess7"/>
    <dgm:cxn modelId="{05C1D387-1F12-4365-A16A-175CCA3DBD55}" type="presParOf" srcId="{6B64CBA4-D41C-405C-A4F5-B2EE4E6E2E66}" destId="{8C939254-37B0-417F-AA2E-903CF537AAB7}" srcOrd="6" destOrd="0" presId="urn:microsoft.com/office/officeart/2005/8/layout/hProcess7"/>
    <dgm:cxn modelId="{7BF1B025-AFFD-40A5-ACD0-A3BCD07CFEA7}" type="presParOf" srcId="{8C939254-37B0-417F-AA2E-903CF537AAB7}" destId="{C68BE0EA-1B63-437D-8DBF-FC5DAE57CE72}" srcOrd="0" destOrd="0" presId="urn:microsoft.com/office/officeart/2005/8/layout/hProcess7"/>
    <dgm:cxn modelId="{37F4C0B1-CACD-4F9A-B784-43DE915AA729}" type="presParOf" srcId="{8C939254-37B0-417F-AA2E-903CF537AAB7}" destId="{286401B6-C5D9-4C60-89E2-C2BF78E86489}" srcOrd="1" destOrd="0" presId="urn:microsoft.com/office/officeart/2005/8/layout/hProcess7"/>
    <dgm:cxn modelId="{4834142B-2128-46AE-B109-01998E902B5F}" type="presParOf" srcId="{8C939254-37B0-417F-AA2E-903CF537AAB7}" destId="{39253416-A7F7-4709-A2E1-2AB08A40677E}" srcOrd="2" destOrd="0" presId="urn:microsoft.com/office/officeart/2005/8/layout/hProcess7"/>
    <dgm:cxn modelId="{70F3EBD3-1BA4-4A2C-8BB4-A84E9E47D7D1}" type="presParOf" srcId="{6B64CBA4-D41C-405C-A4F5-B2EE4E6E2E66}" destId="{30EE2D6E-B737-4DF8-A6B5-52DA47615F7E}" srcOrd="7" destOrd="0" presId="urn:microsoft.com/office/officeart/2005/8/layout/hProcess7"/>
    <dgm:cxn modelId="{8A79BF11-5AC6-432D-9D47-B57EC56B8B82}" type="presParOf" srcId="{6B64CBA4-D41C-405C-A4F5-B2EE4E6E2E66}" destId="{7B147591-F6DF-4A8D-AF1F-CECCF6A9852D}" srcOrd="8" destOrd="0" presId="urn:microsoft.com/office/officeart/2005/8/layout/hProcess7"/>
    <dgm:cxn modelId="{C3EEC376-4929-41D6-9A4D-7063E0B3C758}" type="presParOf" srcId="{7B147591-F6DF-4A8D-AF1F-CECCF6A9852D}" destId="{1728E3BE-7176-4380-A05C-EC38DDB8D13B}" srcOrd="0" destOrd="0" presId="urn:microsoft.com/office/officeart/2005/8/layout/hProcess7"/>
    <dgm:cxn modelId="{9F18804D-1C4C-4C8B-BFB1-BC7B4274C92B}" type="presParOf" srcId="{7B147591-F6DF-4A8D-AF1F-CECCF6A9852D}" destId="{DBDBCFE5-7537-4C1D-BB45-83234BC1339D}" srcOrd="1" destOrd="0" presId="urn:microsoft.com/office/officeart/2005/8/layout/hProcess7"/>
    <dgm:cxn modelId="{4CA14470-CCD8-49FA-B034-47BA8DEF669E}" type="presParOf" srcId="{7B147591-F6DF-4A8D-AF1F-CECCF6A9852D}" destId="{B5C40BA1-0FFC-4127-A0F0-EFF2675BA126}"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5917D7-B901-4C93-B706-BCFF4748E8A4}">
      <dsp:nvSpPr>
        <dsp:cNvPr id="0" name=""/>
        <dsp:cNvSpPr/>
      </dsp:nvSpPr>
      <dsp:spPr>
        <a:xfrm>
          <a:off x="624" y="0"/>
          <a:ext cx="2687318" cy="2334126"/>
        </a:xfrm>
        <a:prstGeom prst="roundRect">
          <a:avLst>
            <a:gd name="adj" fmla="val 5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9154" rIns="115570" bIns="0" numCol="1" spcCol="1270" anchor="t" anchorCtr="0">
          <a:noAutofit/>
        </a:bodyPr>
        <a:lstStyle/>
        <a:p>
          <a:pPr marL="0" lvl="0" indent="0" algn="ctr" defTabSz="1155700">
            <a:lnSpc>
              <a:spcPct val="90000"/>
            </a:lnSpc>
            <a:spcBef>
              <a:spcPct val="0"/>
            </a:spcBef>
            <a:spcAft>
              <a:spcPct val="35000"/>
            </a:spcAft>
            <a:buNone/>
          </a:pPr>
          <a:r>
            <a:rPr lang="en-ID" sz="2600" kern="1200">
              <a:solidFill>
                <a:schemeClr val="tx1"/>
              </a:solidFill>
            </a:rPr>
            <a:t>Diploma</a:t>
          </a:r>
          <a:r>
            <a:rPr lang="en-ID" sz="2600" kern="1200"/>
            <a:t> </a:t>
          </a:r>
          <a:r>
            <a:rPr lang="en-ID" sz="2600" kern="1200">
              <a:solidFill>
                <a:schemeClr val="tx1"/>
              </a:solidFill>
            </a:rPr>
            <a:t>3</a:t>
          </a:r>
        </a:p>
      </dsp:txBody>
      <dsp:txXfrm rot="16200000">
        <a:off x="-687635" y="688260"/>
        <a:ext cx="1913984" cy="537463"/>
      </dsp:txXfrm>
    </dsp:sp>
    <dsp:sp modelId="{9AFD5619-1F82-496F-9070-DE42524EC10A}">
      <dsp:nvSpPr>
        <dsp:cNvPr id="0" name=""/>
        <dsp:cNvSpPr/>
      </dsp:nvSpPr>
      <dsp:spPr>
        <a:xfrm>
          <a:off x="538088" y="0"/>
          <a:ext cx="2002052" cy="2334126"/>
        </a:xfrm>
        <a:prstGeom prst="rect">
          <a:avLst/>
        </a:prstGeom>
        <a:noFill/>
        <a:ln w="19050"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50876" rIns="0" bIns="0" numCol="1" spcCol="1270" anchor="t" anchorCtr="0">
          <a:noAutofit/>
        </a:bodyPr>
        <a:lstStyle/>
        <a:p>
          <a:pPr marL="0" lvl="0" indent="0" algn="l" defTabSz="1955800">
            <a:lnSpc>
              <a:spcPct val="90000"/>
            </a:lnSpc>
            <a:spcBef>
              <a:spcPct val="0"/>
            </a:spcBef>
            <a:spcAft>
              <a:spcPct val="35000"/>
            </a:spcAft>
            <a:buNone/>
          </a:pPr>
          <a:r>
            <a:rPr lang="en-ID" sz="4400" kern="1200"/>
            <a:t> </a:t>
          </a:r>
          <a:r>
            <a:rPr lang="en-ID" sz="4400" kern="1200">
              <a:solidFill>
                <a:schemeClr val="tx1"/>
              </a:solidFill>
            </a:rPr>
            <a:t>108 sks</a:t>
          </a:r>
        </a:p>
        <a:p>
          <a:pPr marL="0" lvl="0" indent="0" algn="l" defTabSz="1955800">
            <a:lnSpc>
              <a:spcPct val="90000"/>
            </a:lnSpc>
            <a:spcBef>
              <a:spcPct val="0"/>
            </a:spcBef>
            <a:spcAft>
              <a:spcPct val="35000"/>
            </a:spcAft>
            <a:buNone/>
          </a:pPr>
          <a:r>
            <a:rPr lang="en-ID" sz="4000" kern="1200">
              <a:solidFill>
                <a:schemeClr val="tx1"/>
              </a:solidFill>
            </a:rPr>
            <a:t>Maks 5</a:t>
          </a:r>
          <a:r>
            <a:rPr lang="en-ID" sz="3200" kern="1200">
              <a:solidFill>
                <a:schemeClr val="tx1"/>
              </a:solidFill>
            </a:rPr>
            <a:t>th</a:t>
          </a:r>
        </a:p>
      </dsp:txBody>
      <dsp:txXfrm>
        <a:off x="538088" y="0"/>
        <a:ext cx="2002052" cy="2334126"/>
      </dsp:txXfrm>
    </dsp:sp>
    <dsp:sp modelId="{3117314A-F926-4360-B9CE-4323C8156444}">
      <dsp:nvSpPr>
        <dsp:cNvPr id="0" name=""/>
        <dsp:cNvSpPr/>
      </dsp:nvSpPr>
      <dsp:spPr>
        <a:xfrm>
          <a:off x="2781999" y="0"/>
          <a:ext cx="2687318" cy="2334126"/>
        </a:xfrm>
        <a:prstGeom prst="roundRect">
          <a:avLst>
            <a:gd name="adj" fmla="val 5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9154" rIns="115570" bIns="0" numCol="1" spcCol="1270" anchor="t" anchorCtr="0">
          <a:noAutofit/>
        </a:bodyPr>
        <a:lstStyle/>
        <a:p>
          <a:pPr marL="0" lvl="0" indent="0" algn="ctr" defTabSz="1155700">
            <a:lnSpc>
              <a:spcPct val="90000"/>
            </a:lnSpc>
            <a:spcBef>
              <a:spcPct val="0"/>
            </a:spcBef>
            <a:spcAft>
              <a:spcPct val="35000"/>
            </a:spcAft>
            <a:buNone/>
          </a:pPr>
          <a:r>
            <a:rPr lang="en-ID" sz="2600" kern="1200">
              <a:solidFill>
                <a:schemeClr val="tx1"/>
              </a:solidFill>
            </a:rPr>
            <a:t>Sarjana S-1</a:t>
          </a:r>
        </a:p>
      </dsp:txBody>
      <dsp:txXfrm rot="16200000">
        <a:off x="2093739" y="688260"/>
        <a:ext cx="1913984" cy="537463"/>
      </dsp:txXfrm>
    </dsp:sp>
    <dsp:sp modelId="{8A034A62-21DF-4A7E-995B-B2DCF6D789FF}">
      <dsp:nvSpPr>
        <dsp:cNvPr id="0" name=""/>
        <dsp:cNvSpPr/>
      </dsp:nvSpPr>
      <dsp:spPr>
        <a:xfrm rot="5400000">
          <a:off x="2624104" y="1797320"/>
          <a:ext cx="342663" cy="403097"/>
        </a:xfrm>
        <a:prstGeom prst="flowChartExtract">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A81B0C2-340E-434D-A36D-AF3DD21D3589}">
      <dsp:nvSpPr>
        <dsp:cNvPr id="0" name=""/>
        <dsp:cNvSpPr/>
      </dsp:nvSpPr>
      <dsp:spPr>
        <a:xfrm>
          <a:off x="3319463" y="0"/>
          <a:ext cx="2002052" cy="2334126"/>
        </a:xfrm>
        <a:prstGeom prst="rect">
          <a:avLst/>
        </a:prstGeom>
        <a:noFill/>
        <a:ln w="19050"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64592" rIns="0" bIns="0" numCol="1" spcCol="1270" anchor="t" anchorCtr="0">
          <a:noAutofit/>
        </a:bodyPr>
        <a:lstStyle/>
        <a:p>
          <a:pPr marL="0" lvl="0" indent="0" algn="l" defTabSz="2133600">
            <a:lnSpc>
              <a:spcPct val="90000"/>
            </a:lnSpc>
            <a:spcBef>
              <a:spcPct val="0"/>
            </a:spcBef>
            <a:spcAft>
              <a:spcPct val="35000"/>
            </a:spcAft>
            <a:buNone/>
          </a:pPr>
          <a:r>
            <a:rPr lang="en-ID" sz="4800" kern="1200">
              <a:solidFill>
                <a:schemeClr val="tx1"/>
              </a:solidFill>
            </a:rPr>
            <a:t>144 sks </a:t>
          </a:r>
        </a:p>
        <a:p>
          <a:pPr marL="0" lvl="0" indent="0" algn="l" defTabSz="2133600">
            <a:lnSpc>
              <a:spcPct val="90000"/>
            </a:lnSpc>
            <a:spcBef>
              <a:spcPct val="0"/>
            </a:spcBef>
            <a:spcAft>
              <a:spcPct val="35000"/>
            </a:spcAft>
            <a:buNone/>
          </a:pPr>
          <a:r>
            <a:rPr lang="en-ID" sz="3600" kern="1200">
              <a:solidFill>
                <a:schemeClr val="tx1"/>
              </a:solidFill>
            </a:rPr>
            <a:t>Maks 7</a:t>
          </a:r>
          <a:r>
            <a:rPr lang="en-ID" sz="4000" kern="1200">
              <a:solidFill>
                <a:schemeClr val="tx1"/>
              </a:solidFill>
            </a:rPr>
            <a:t>th</a:t>
          </a:r>
        </a:p>
      </dsp:txBody>
      <dsp:txXfrm>
        <a:off x="3319463" y="0"/>
        <a:ext cx="2002052" cy="2334126"/>
      </dsp:txXfrm>
    </dsp:sp>
    <dsp:sp modelId="{1728E3BE-7176-4380-A05C-EC38DDB8D13B}">
      <dsp:nvSpPr>
        <dsp:cNvPr id="0" name=""/>
        <dsp:cNvSpPr/>
      </dsp:nvSpPr>
      <dsp:spPr>
        <a:xfrm>
          <a:off x="5563374" y="0"/>
          <a:ext cx="2687318" cy="2334126"/>
        </a:xfrm>
        <a:prstGeom prst="roundRect">
          <a:avLst>
            <a:gd name="adj" fmla="val 5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9154" rIns="115570" bIns="0" numCol="1" spcCol="1270" anchor="t" anchorCtr="0">
          <a:noAutofit/>
        </a:bodyPr>
        <a:lstStyle/>
        <a:p>
          <a:pPr marL="0" lvl="0" indent="0" algn="r" defTabSz="1155700">
            <a:lnSpc>
              <a:spcPct val="90000"/>
            </a:lnSpc>
            <a:spcBef>
              <a:spcPct val="0"/>
            </a:spcBef>
            <a:spcAft>
              <a:spcPct val="35000"/>
            </a:spcAft>
            <a:buNone/>
          </a:pPr>
          <a:r>
            <a:rPr lang="en-ID" sz="2600" kern="1200">
              <a:solidFill>
                <a:schemeClr val="tx1"/>
              </a:solidFill>
            </a:rPr>
            <a:t>Magister S-2</a:t>
          </a:r>
        </a:p>
      </dsp:txBody>
      <dsp:txXfrm rot="16200000">
        <a:off x="4875114" y="688260"/>
        <a:ext cx="1913984" cy="537463"/>
      </dsp:txXfrm>
    </dsp:sp>
    <dsp:sp modelId="{286401B6-C5D9-4C60-89E2-C2BF78E86489}">
      <dsp:nvSpPr>
        <dsp:cNvPr id="0" name=""/>
        <dsp:cNvSpPr/>
      </dsp:nvSpPr>
      <dsp:spPr>
        <a:xfrm rot="5400000">
          <a:off x="5405479" y="1797320"/>
          <a:ext cx="342663" cy="403097"/>
        </a:xfrm>
        <a:prstGeom prst="flowChartExtract">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5C40BA1-0FFC-4127-A0F0-EFF2675BA126}">
      <dsp:nvSpPr>
        <dsp:cNvPr id="0" name=""/>
        <dsp:cNvSpPr/>
      </dsp:nvSpPr>
      <dsp:spPr>
        <a:xfrm>
          <a:off x="6100838" y="0"/>
          <a:ext cx="2002052" cy="2334126"/>
        </a:xfrm>
        <a:prstGeom prst="rect">
          <a:avLst/>
        </a:prstGeom>
        <a:noFill/>
        <a:ln w="19050"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64592" rIns="0" bIns="0" numCol="1" spcCol="1270" anchor="t" anchorCtr="0">
          <a:noAutofit/>
        </a:bodyPr>
        <a:lstStyle/>
        <a:p>
          <a:pPr marL="0" lvl="0" indent="0" algn="l" defTabSz="2133600">
            <a:lnSpc>
              <a:spcPct val="90000"/>
            </a:lnSpc>
            <a:spcBef>
              <a:spcPct val="0"/>
            </a:spcBef>
            <a:spcAft>
              <a:spcPct val="35000"/>
            </a:spcAft>
            <a:buNone/>
          </a:pPr>
          <a:r>
            <a:rPr lang="en-ID" sz="4800" kern="1200"/>
            <a:t> </a:t>
          </a:r>
          <a:r>
            <a:rPr lang="en-ID" sz="4800" kern="1200">
              <a:solidFill>
                <a:schemeClr val="tx1"/>
              </a:solidFill>
            </a:rPr>
            <a:t>36 sks</a:t>
          </a:r>
        </a:p>
        <a:p>
          <a:pPr marL="0" lvl="0" indent="0" algn="l" defTabSz="2133600">
            <a:lnSpc>
              <a:spcPct val="90000"/>
            </a:lnSpc>
            <a:spcBef>
              <a:spcPct val="0"/>
            </a:spcBef>
            <a:spcAft>
              <a:spcPct val="35000"/>
            </a:spcAft>
            <a:buNone/>
          </a:pPr>
          <a:r>
            <a:rPr lang="en-ID" sz="3600" kern="1200">
              <a:solidFill>
                <a:schemeClr val="tx1"/>
              </a:solidFill>
            </a:rPr>
            <a:t>Maks 4 th</a:t>
          </a:r>
        </a:p>
      </dsp:txBody>
      <dsp:txXfrm>
        <a:off x="6100838" y="0"/>
        <a:ext cx="2002052" cy="233412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9/16/2019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9/16/2019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9/16/2019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9/16/2019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9/16/2019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9/16/2019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F6E91-3F54-4833-A824-528B12AC2E0D}"/>
              </a:ext>
            </a:extLst>
          </p:cNvPr>
          <p:cNvSpPr>
            <a:spLocks noGrp="1"/>
          </p:cNvSpPr>
          <p:nvPr>
            <p:ph type="ctrTitle"/>
          </p:nvPr>
        </p:nvSpPr>
        <p:spPr>
          <a:xfrm>
            <a:off x="1507067" y="669701"/>
            <a:ext cx="7766936" cy="1751527"/>
          </a:xfrm>
        </p:spPr>
        <p:txBody>
          <a:bodyPr/>
          <a:lstStyle/>
          <a:p>
            <a:r>
              <a:rPr lang="en-ID"/>
              <a:t>PERATURAN AKADEMIK</a:t>
            </a:r>
          </a:p>
        </p:txBody>
      </p:sp>
      <p:sp>
        <p:nvSpPr>
          <p:cNvPr id="3" name="Subtitle 2">
            <a:extLst>
              <a:ext uri="{FF2B5EF4-FFF2-40B4-BE49-F238E27FC236}">
                <a16:creationId xmlns:a16="http://schemas.microsoft.com/office/drawing/2014/main" id="{649ABA7C-EA34-4BB2-A845-861F1788D971}"/>
              </a:ext>
            </a:extLst>
          </p:cNvPr>
          <p:cNvSpPr>
            <a:spLocks noGrp="1"/>
          </p:cNvSpPr>
          <p:nvPr>
            <p:ph type="subTitle" idx="1"/>
          </p:nvPr>
        </p:nvSpPr>
        <p:spPr/>
        <p:txBody>
          <a:bodyPr>
            <a:normAutofit/>
          </a:bodyPr>
          <a:lstStyle/>
          <a:p>
            <a:pPr algn="ctr"/>
            <a:r>
              <a:rPr lang="en-ID" sz="4000">
                <a:solidFill>
                  <a:srgbClr val="0070C0"/>
                </a:solidFill>
              </a:rPr>
              <a:t>UNIVERSITAS TAMA JAGAKARSA</a:t>
            </a:r>
          </a:p>
        </p:txBody>
      </p:sp>
      <p:pic>
        <p:nvPicPr>
          <p:cNvPr id="4" name="Picture 3">
            <a:extLst>
              <a:ext uri="{FF2B5EF4-FFF2-40B4-BE49-F238E27FC236}">
                <a16:creationId xmlns:a16="http://schemas.microsoft.com/office/drawing/2014/main" id="{875186A3-ED6D-4ED9-81C0-E1FD6DF9F425}"/>
              </a:ext>
            </a:extLst>
          </p:cNvPr>
          <p:cNvPicPr>
            <a:picLocks noChangeAspect="1"/>
          </p:cNvPicPr>
          <p:nvPr/>
        </p:nvPicPr>
        <p:blipFill>
          <a:blip r:embed="rId2"/>
          <a:stretch>
            <a:fillRect/>
          </a:stretch>
        </p:blipFill>
        <p:spPr>
          <a:xfrm>
            <a:off x="0" y="0"/>
            <a:ext cx="12192000" cy="7070501"/>
          </a:xfrm>
          <a:prstGeom prst="rect">
            <a:avLst/>
          </a:prstGeom>
          <a:solidFill>
            <a:schemeClr val="accent1"/>
          </a:solidFill>
        </p:spPr>
      </p:pic>
    </p:spTree>
    <p:extLst>
      <p:ext uri="{BB962C8B-B14F-4D97-AF65-F5344CB8AC3E}">
        <p14:creationId xmlns:p14="http://schemas.microsoft.com/office/powerpoint/2010/main" val="80278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A6EC1-5558-4217-B869-38BFF2D04F1C}"/>
              </a:ext>
            </a:extLst>
          </p:cNvPr>
          <p:cNvSpPr>
            <a:spLocks noGrp="1"/>
          </p:cNvSpPr>
          <p:nvPr>
            <p:ph type="title"/>
          </p:nvPr>
        </p:nvSpPr>
        <p:spPr>
          <a:solidFill>
            <a:schemeClr val="accent1"/>
          </a:solidFill>
          <a:ln>
            <a:solidFill>
              <a:schemeClr val="tx1"/>
            </a:solidFill>
          </a:ln>
        </p:spPr>
        <p:txBody>
          <a:bodyPr/>
          <a:lstStyle/>
          <a:p>
            <a:pPr algn="ctr"/>
            <a:r>
              <a:rPr lang="en-ID" sz="4800">
                <a:solidFill>
                  <a:schemeClr val="tx1"/>
                </a:solidFill>
              </a:rPr>
              <a:t>MaHaSisWa AKTIF</a:t>
            </a:r>
            <a:r>
              <a:rPr lang="en-ID">
                <a:solidFill>
                  <a:schemeClr val="tx1"/>
                </a:solidFill>
              </a:rPr>
              <a:t> &gt;&lt; Tidak Aktif</a:t>
            </a:r>
          </a:p>
        </p:txBody>
      </p:sp>
      <p:sp>
        <p:nvSpPr>
          <p:cNvPr id="3" name="Content Placeholder 2">
            <a:extLst>
              <a:ext uri="{FF2B5EF4-FFF2-40B4-BE49-F238E27FC236}">
                <a16:creationId xmlns:a16="http://schemas.microsoft.com/office/drawing/2014/main" id="{ED20FF2B-C310-43EA-A2B2-B8E5ADD5577C}"/>
              </a:ext>
            </a:extLst>
          </p:cNvPr>
          <p:cNvSpPr>
            <a:spLocks noGrp="1"/>
          </p:cNvSpPr>
          <p:nvPr>
            <p:ph idx="1"/>
          </p:nvPr>
        </p:nvSpPr>
        <p:spPr>
          <a:solidFill>
            <a:schemeClr val="accent1">
              <a:lumMod val="40000"/>
              <a:lumOff val="60000"/>
            </a:schemeClr>
          </a:solidFill>
          <a:ln>
            <a:solidFill>
              <a:schemeClr val="tx1"/>
            </a:solidFill>
          </a:ln>
        </p:spPr>
        <p:txBody>
          <a:bodyPr/>
          <a:lstStyle/>
          <a:p>
            <a:r>
              <a:rPr lang="en-ID"/>
              <a:t>Her Registrasi</a:t>
            </a:r>
          </a:p>
          <a:p>
            <a:r>
              <a:rPr lang="en-ID"/>
              <a:t>Menyelesaikan Kewajiban Keuangan </a:t>
            </a:r>
          </a:p>
          <a:p>
            <a:r>
              <a:rPr lang="en-ID"/>
              <a:t>Mendapatkan dan mempunyai KTM serta Penasehat Akademik</a:t>
            </a:r>
          </a:p>
          <a:p>
            <a:r>
              <a:rPr lang="en-ID"/>
              <a:t>Mengisi KRS dan mengikuti perkuliahan sesuai kls, hadir, tugas, midtest</a:t>
            </a:r>
          </a:p>
          <a:p>
            <a:r>
              <a:rPr lang="en-ID"/>
              <a:t>Mengisi KRU dan Mendapatkan KPU</a:t>
            </a:r>
          </a:p>
          <a:p>
            <a:r>
              <a:rPr lang="en-ID"/>
              <a:t>Mengikuti UAS dan mendapatkan  Hasil Studi</a:t>
            </a:r>
          </a:p>
          <a:p>
            <a:r>
              <a:rPr lang="en-ID"/>
              <a:t>Her Registrasi tiap semester sd pelaksanaan Sidang Akhir (TA, Skripsi. Tesis)</a:t>
            </a:r>
          </a:p>
          <a:p>
            <a:r>
              <a:rPr lang="en-ID"/>
              <a:t>CUTI AKADEMIK = diberikan berdasarkan </a:t>
            </a:r>
            <a:r>
              <a:rPr lang="en-ID">
                <a:solidFill>
                  <a:srgbClr val="FF0000"/>
                </a:solidFill>
              </a:rPr>
              <a:t>PERMOHONAN</a:t>
            </a:r>
            <a:r>
              <a:rPr lang="en-ID"/>
              <a:t> disetujui dengan </a:t>
            </a:r>
            <a:r>
              <a:rPr lang="en-ID">
                <a:solidFill>
                  <a:srgbClr val="FF0000"/>
                </a:solidFill>
              </a:rPr>
              <a:t>Keputusan Rektor</a:t>
            </a:r>
          </a:p>
        </p:txBody>
      </p:sp>
    </p:spTree>
    <p:extLst>
      <p:ext uri="{BB962C8B-B14F-4D97-AF65-F5344CB8AC3E}">
        <p14:creationId xmlns:p14="http://schemas.microsoft.com/office/powerpoint/2010/main" val="158346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89A56-D25A-417C-A16A-812A24273A82}"/>
              </a:ext>
            </a:extLst>
          </p:cNvPr>
          <p:cNvSpPr>
            <a:spLocks noGrp="1"/>
          </p:cNvSpPr>
          <p:nvPr>
            <p:ph type="title"/>
          </p:nvPr>
        </p:nvSpPr>
        <p:spPr>
          <a:solidFill>
            <a:schemeClr val="accent1"/>
          </a:solidFill>
          <a:ln>
            <a:solidFill>
              <a:schemeClr val="tx1"/>
            </a:solidFill>
          </a:ln>
        </p:spPr>
        <p:txBody>
          <a:bodyPr/>
          <a:lstStyle/>
          <a:p>
            <a:pPr algn="ctr"/>
            <a:r>
              <a:rPr lang="en-ID">
                <a:solidFill>
                  <a:schemeClr val="tx1"/>
                </a:solidFill>
              </a:rPr>
              <a:t>Tata Tertib Selama Perkuliahan</a:t>
            </a:r>
          </a:p>
        </p:txBody>
      </p:sp>
      <p:sp>
        <p:nvSpPr>
          <p:cNvPr id="3" name="Content Placeholder 2">
            <a:extLst>
              <a:ext uri="{FF2B5EF4-FFF2-40B4-BE49-F238E27FC236}">
                <a16:creationId xmlns:a16="http://schemas.microsoft.com/office/drawing/2014/main" id="{03CA670B-73AA-4F52-95B3-87023EFEDFF6}"/>
              </a:ext>
            </a:extLst>
          </p:cNvPr>
          <p:cNvSpPr>
            <a:spLocks noGrp="1"/>
          </p:cNvSpPr>
          <p:nvPr>
            <p:ph idx="1"/>
          </p:nvPr>
        </p:nvSpPr>
        <p:spPr>
          <a:solidFill>
            <a:schemeClr val="accent1">
              <a:lumMod val="40000"/>
              <a:lumOff val="60000"/>
            </a:schemeClr>
          </a:solidFill>
          <a:ln>
            <a:solidFill>
              <a:schemeClr val="tx1"/>
            </a:solidFill>
          </a:ln>
        </p:spPr>
        <p:txBody>
          <a:bodyPr>
            <a:normAutofit/>
          </a:bodyPr>
          <a:lstStyle/>
          <a:p>
            <a:pPr marL="0" indent="0">
              <a:buNone/>
            </a:pPr>
            <a:r>
              <a:rPr lang="en-ID"/>
              <a:t>Selama </a:t>
            </a:r>
            <a:r>
              <a:rPr lang="en-ID" b="1"/>
              <a:t>MENGIKUTI PERKULIAHAN</a:t>
            </a:r>
            <a:r>
              <a:rPr lang="en-ID"/>
              <a:t>, mahasiswa diwajibkan: </a:t>
            </a:r>
          </a:p>
          <a:p>
            <a:pPr marL="0" indent="0">
              <a:spcBef>
                <a:spcPts val="0"/>
              </a:spcBef>
              <a:buNone/>
            </a:pPr>
            <a:r>
              <a:rPr lang="en-ID"/>
              <a:t>a.	Berlaku sopan; </a:t>
            </a:r>
          </a:p>
          <a:p>
            <a:pPr marL="0" indent="0">
              <a:spcBef>
                <a:spcPts val="0"/>
              </a:spcBef>
              <a:buNone/>
            </a:pPr>
            <a:r>
              <a:rPr lang="en-ID"/>
              <a:t>b.	Berpakaian bersih, TIDAK MEMAKAI KAOS OBLONG, rapi, dan sopan; </a:t>
            </a:r>
          </a:p>
          <a:p>
            <a:pPr marL="0" indent="0">
              <a:spcBef>
                <a:spcPts val="0"/>
              </a:spcBef>
              <a:buNone/>
            </a:pPr>
            <a:r>
              <a:rPr lang="en-ID"/>
              <a:t>c.	Bersepatu; </a:t>
            </a:r>
          </a:p>
          <a:p>
            <a:pPr>
              <a:spcBef>
                <a:spcPts val="0"/>
              </a:spcBef>
              <a:buAutoNum type="alphaLcPeriod" startAt="4"/>
            </a:pPr>
            <a:r>
              <a:rPr lang="en-ID"/>
              <a:t>  DILARANG MAKAN/MINUM DAN MEROKOK; </a:t>
            </a:r>
          </a:p>
          <a:p>
            <a:pPr>
              <a:spcBef>
                <a:spcPts val="0"/>
              </a:spcBef>
              <a:buAutoNum type="alphaLcPeriod" startAt="4"/>
            </a:pPr>
            <a:r>
              <a:rPr lang="en-ID"/>
              <a:t>  Dilarang meninggalkan ruangan, kecuali dengan izin dosen; </a:t>
            </a:r>
          </a:p>
          <a:p>
            <a:pPr marL="0" indent="0">
              <a:spcBef>
                <a:spcPts val="0"/>
              </a:spcBef>
              <a:buNone/>
            </a:pPr>
            <a:r>
              <a:rPr lang="en-ID"/>
              <a:t>f.	Dilarang mengaktifkan alat komunikasi</a:t>
            </a:r>
          </a:p>
          <a:p>
            <a:pPr marL="0" indent="0">
              <a:buNone/>
            </a:pPr>
            <a:r>
              <a:rPr lang="en-ID"/>
              <a:t>Mahasiswa wajib mengikuti perkuliahan sekurang-kurangnya 75%  dan wajib ikut 100% Kegiatan PRAKTIKUM dari yang tercantum dalam RPS. </a:t>
            </a:r>
          </a:p>
          <a:p>
            <a:endParaRPr lang="en-ID"/>
          </a:p>
        </p:txBody>
      </p:sp>
    </p:spTree>
    <p:extLst>
      <p:ext uri="{BB962C8B-B14F-4D97-AF65-F5344CB8AC3E}">
        <p14:creationId xmlns:p14="http://schemas.microsoft.com/office/powerpoint/2010/main" val="1058851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F3DB3-0A95-4C2C-B411-E1ACCC6243D3}"/>
              </a:ext>
            </a:extLst>
          </p:cNvPr>
          <p:cNvSpPr>
            <a:spLocks noGrp="1"/>
          </p:cNvSpPr>
          <p:nvPr>
            <p:ph type="title"/>
          </p:nvPr>
        </p:nvSpPr>
        <p:spPr>
          <a:solidFill>
            <a:schemeClr val="accent1"/>
          </a:solidFill>
          <a:ln>
            <a:solidFill>
              <a:schemeClr val="tx1"/>
            </a:solidFill>
          </a:ln>
        </p:spPr>
        <p:txBody>
          <a:bodyPr/>
          <a:lstStyle/>
          <a:p>
            <a:pPr algn="ctr"/>
            <a:r>
              <a:rPr lang="en-ID">
                <a:solidFill>
                  <a:schemeClr val="tx1"/>
                </a:solidFill>
              </a:rPr>
              <a:t>TATA TERTIB UJIAN</a:t>
            </a:r>
          </a:p>
        </p:txBody>
      </p:sp>
      <p:sp>
        <p:nvSpPr>
          <p:cNvPr id="3" name="Content Placeholder 2">
            <a:extLst>
              <a:ext uri="{FF2B5EF4-FFF2-40B4-BE49-F238E27FC236}">
                <a16:creationId xmlns:a16="http://schemas.microsoft.com/office/drawing/2014/main" id="{6E743B94-78E8-425C-AD7D-3ACE65E9A75C}"/>
              </a:ext>
            </a:extLst>
          </p:cNvPr>
          <p:cNvSpPr>
            <a:spLocks noGrp="1"/>
          </p:cNvSpPr>
          <p:nvPr>
            <p:ph idx="1"/>
          </p:nvPr>
        </p:nvSpPr>
        <p:spPr>
          <a:solidFill>
            <a:schemeClr val="accent1">
              <a:lumMod val="40000"/>
              <a:lumOff val="60000"/>
            </a:schemeClr>
          </a:solidFill>
          <a:ln>
            <a:solidFill>
              <a:schemeClr val="tx1"/>
            </a:solidFill>
          </a:ln>
        </p:spPr>
        <p:txBody>
          <a:bodyPr>
            <a:normAutofit fontScale="85000" lnSpcReduction="10000"/>
          </a:bodyPr>
          <a:lstStyle/>
          <a:p>
            <a:pPr marL="0" indent="0">
              <a:lnSpc>
                <a:spcPct val="120000"/>
              </a:lnSpc>
              <a:spcBef>
                <a:spcPts val="0"/>
              </a:spcBef>
              <a:buNone/>
            </a:pP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Selama ujian </a:t>
            </a:r>
            <a:r>
              <a:rPr lang="en-ID"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P</a:t>
            </a:r>
            <a:r>
              <a:rPr lang="id-ID"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ESERTA WAJIB</a:t>
            </a: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 untuk: </a:t>
            </a:r>
            <a:endParaRPr lang="en-ID" sz="1600">
              <a:latin typeface="Calibri" panose="020F0502020204030204" pitchFamily="34" charset="0"/>
              <a:ea typeface="Calibri" panose="020F0502020204030204" pitchFamily="34" charset="0"/>
              <a:cs typeface="Times New Roman" panose="02020603050405020304" pitchFamily="18" charset="0"/>
            </a:endParaRPr>
          </a:p>
          <a:p>
            <a:pPr lvl="0" algn="just">
              <a:lnSpc>
                <a:spcPct val="120000"/>
              </a:lnSpc>
              <a:spcBef>
                <a:spcPts val="0"/>
              </a:spcBef>
              <a:buFont typeface="+mj-lt"/>
              <a:buAutoNum type="arabicPeriod"/>
            </a:pPr>
            <a:r>
              <a:rPr lang="id-ID">
                <a:solidFill>
                  <a:schemeClr val="tx1"/>
                </a:solidFill>
                <a:latin typeface="Times New Roman" panose="02020603050405020304" pitchFamily="18" charset="0"/>
                <a:ea typeface="Calibri" panose="020F0502020204030204" pitchFamily="34" charset="0"/>
                <a:cs typeface="Times New Roman" panose="02020603050405020304" pitchFamily="18" charset="0"/>
              </a:rPr>
              <a:t>Mentaati semua peraturan dan ketentuan ujian yang berlaku; </a:t>
            </a:r>
            <a:endParaRPr lang="en-ID" sz="160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20000"/>
              </a:lnSpc>
              <a:spcBef>
                <a:spcPts val="0"/>
              </a:spcBef>
              <a:buFont typeface="+mj-lt"/>
              <a:buAutoNum type="arabicPeriod"/>
            </a:pPr>
            <a:r>
              <a:rPr lang="id-ID">
                <a:solidFill>
                  <a:schemeClr val="tx1"/>
                </a:solidFill>
                <a:latin typeface="Times New Roman" panose="02020603050405020304" pitchFamily="18" charset="0"/>
                <a:ea typeface="Calibri" panose="020F0502020204030204" pitchFamily="34" charset="0"/>
                <a:cs typeface="Times New Roman" panose="02020603050405020304" pitchFamily="18" charset="0"/>
              </a:rPr>
              <a:t>Mentaati </a:t>
            </a:r>
            <a:r>
              <a:rPr lang="en-ID">
                <a:solidFill>
                  <a:schemeClr val="tx1"/>
                </a:solidFill>
                <a:latin typeface="Times New Roman" panose="02020603050405020304" pitchFamily="18" charset="0"/>
                <a:ea typeface="Calibri" panose="020F0502020204030204" pitchFamily="34" charset="0"/>
                <a:cs typeface="Times New Roman" panose="02020603050405020304" pitchFamily="18" charset="0"/>
              </a:rPr>
              <a:t>P</a:t>
            </a:r>
            <a:r>
              <a:rPr lang="id-ID">
                <a:solidFill>
                  <a:schemeClr val="tx1"/>
                </a:solidFill>
                <a:latin typeface="Times New Roman" panose="02020603050405020304" pitchFamily="18" charset="0"/>
                <a:ea typeface="Calibri" panose="020F0502020204030204" pitchFamily="34" charset="0"/>
                <a:cs typeface="Times New Roman" panose="02020603050405020304" pitchFamily="18" charset="0"/>
              </a:rPr>
              <a:t>etunjuk </a:t>
            </a:r>
            <a:r>
              <a:rPr lang="en-ID">
                <a:solidFill>
                  <a:schemeClr val="tx1"/>
                </a:solidFill>
                <a:latin typeface="Times New Roman" panose="02020603050405020304" pitchFamily="18" charset="0"/>
                <a:ea typeface="Calibri" panose="020F0502020204030204" pitchFamily="34" charset="0"/>
                <a:cs typeface="Times New Roman" panose="02020603050405020304" pitchFamily="18" charset="0"/>
              </a:rPr>
              <a:t>T</a:t>
            </a:r>
            <a:r>
              <a:rPr lang="id-ID">
                <a:solidFill>
                  <a:schemeClr val="tx1"/>
                </a:solidFill>
                <a:latin typeface="Times New Roman" panose="02020603050405020304" pitchFamily="18" charset="0"/>
                <a:ea typeface="Calibri" panose="020F0502020204030204" pitchFamily="34" charset="0"/>
                <a:cs typeface="Times New Roman" panose="02020603050405020304" pitchFamily="18" charset="0"/>
              </a:rPr>
              <a:t>eknis </a:t>
            </a:r>
            <a:r>
              <a:rPr lang="en-ID">
                <a:solidFill>
                  <a:schemeClr val="tx1"/>
                </a:solidFill>
                <a:latin typeface="Times New Roman" panose="02020603050405020304" pitchFamily="18" charset="0"/>
                <a:ea typeface="Calibri" panose="020F0502020204030204" pitchFamily="34" charset="0"/>
                <a:cs typeface="Times New Roman" panose="02020603050405020304" pitchFamily="18" charset="0"/>
              </a:rPr>
              <a:t>P</a:t>
            </a:r>
            <a:r>
              <a:rPr lang="id-ID">
                <a:solidFill>
                  <a:schemeClr val="tx1"/>
                </a:solidFill>
                <a:latin typeface="Times New Roman" panose="02020603050405020304" pitchFamily="18" charset="0"/>
                <a:ea typeface="Calibri" panose="020F0502020204030204" pitchFamily="34" charset="0"/>
                <a:cs typeface="Times New Roman" panose="02020603050405020304" pitchFamily="18" charset="0"/>
              </a:rPr>
              <a:t>enyelenggaraan </a:t>
            </a:r>
            <a:r>
              <a:rPr lang="en-ID">
                <a:solidFill>
                  <a:schemeClr val="tx1"/>
                </a:solidFill>
                <a:latin typeface="Times New Roman" panose="02020603050405020304" pitchFamily="18" charset="0"/>
                <a:ea typeface="Calibri" panose="020F0502020204030204" pitchFamily="34" charset="0"/>
                <a:cs typeface="Times New Roman" panose="02020603050405020304" pitchFamily="18" charset="0"/>
              </a:rPr>
              <a:t>U</a:t>
            </a:r>
            <a:r>
              <a:rPr lang="id-ID">
                <a:solidFill>
                  <a:schemeClr val="tx1"/>
                </a:solidFill>
                <a:latin typeface="Times New Roman" panose="02020603050405020304" pitchFamily="18" charset="0"/>
                <a:ea typeface="Calibri" panose="020F0502020204030204" pitchFamily="34" charset="0"/>
                <a:cs typeface="Times New Roman" panose="02020603050405020304" pitchFamily="18" charset="0"/>
              </a:rPr>
              <a:t>jian </a:t>
            </a:r>
            <a:r>
              <a:rPr lang="en-ID">
                <a:solidFill>
                  <a:schemeClr val="tx1"/>
                </a:solidFill>
                <a:latin typeface="Times New Roman" panose="02020603050405020304" pitchFamily="18" charset="0"/>
                <a:ea typeface="Calibri" panose="020F0502020204030204" pitchFamily="34" charset="0"/>
                <a:cs typeface="Times New Roman" panose="02020603050405020304" pitchFamily="18" charset="0"/>
              </a:rPr>
              <a:t>oleh P</a:t>
            </a:r>
            <a:r>
              <a:rPr lang="id-ID">
                <a:solidFill>
                  <a:schemeClr val="tx1"/>
                </a:solidFill>
                <a:latin typeface="Times New Roman" panose="02020603050405020304" pitchFamily="18" charset="0"/>
                <a:ea typeface="Calibri" panose="020F0502020204030204" pitchFamily="34" charset="0"/>
                <a:cs typeface="Times New Roman" panose="02020603050405020304" pitchFamily="18" charset="0"/>
              </a:rPr>
              <a:t>engawas; </a:t>
            </a:r>
            <a:endParaRPr lang="en-ID" sz="160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20000"/>
              </a:lnSpc>
              <a:spcBef>
                <a:spcPts val="0"/>
              </a:spcBef>
              <a:buFont typeface="+mj-lt"/>
              <a:buAutoNum type="arabicPeriod"/>
            </a:pPr>
            <a:r>
              <a:rPr lang="id-ID">
                <a:solidFill>
                  <a:schemeClr val="tx1"/>
                </a:solidFill>
                <a:latin typeface="Times New Roman" panose="02020603050405020304" pitchFamily="18" charset="0"/>
                <a:ea typeface="Calibri" panose="020F0502020204030204" pitchFamily="34" charset="0"/>
                <a:cs typeface="Times New Roman" panose="02020603050405020304" pitchFamily="18" charset="0"/>
              </a:rPr>
              <a:t>Meminta persetujuan pengawas, sebelum meninggalkan tempat duduk atau ruang ujian; </a:t>
            </a:r>
            <a:endParaRPr lang="en-ID" sz="160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20000"/>
              </a:lnSpc>
              <a:spcBef>
                <a:spcPts val="0"/>
              </a:spcBef>
              <a:buFont typeface="+mj-lt"/>
              <a:buAutoNum type="arabicPeriod"/>
            </a:pPr>
            <a:r>
              <a:rPr lang="id-ID">
                <a:solidFill>
                  <a:schemeClr val="tx1"/>
                </a:solidFill>
                <a:latin typeface="Times New Roman" panose="02020603050405020304" pitchFamily="18" charset="0"/>
                <a:ea typeface="Calibri" panose="020F0502020204030204" pitchFamily="34" charset="0"/>
                <a:cs typeface="Times New Roman" panose="02020603050405020304" pitchFamily="18" charset="0"/>
              </a:rPr>
              <a:t>Menyerahkan lembar jawaban</a:t>
            </a:r>
            <a:r>
              <a:rPr lang="en-ID">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id-ID">
                <a:solidFill>
                  <a:schemeClr val="tx1"/>
                </a:solidFill>
                <a:latin typeface="Times New Roman" panose="02020603050405020304" pitchFamily="18" charset="0"/>
                <a:ea typeface="Calibri" panose="020F0502020204030204" pitchFamily="34" charset="0"/>
                <a:cs typeface="Times New Roman" panose="02020603050405020304" pitchFamily="18" charset="0"/>
              </a:rPr>
              <a:t>kepada pengawas sebelum meninggalkan ruangan ujian. </a:t>
            </a:r>
            <a:endParaRPr lang="en-ID">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20000"/>
              </a:lnSpc>
              <a:spcBef>
                <a:spcPts val="0"/>
              </a:spcBef>
              <a:buFont typeface="+mj-lt"/>
              <a:buAutoNum type="arabicPeriod"/>
            </a:pPr>
            <a:endParaRPr lang="en-ID" sz="1600">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Bef>
                <a:spcPts val="0"/>
              </a:spcBef>
              <a:buNone/>
            </a:pPr>
            <a:r>
              <a:rPr lang="en-ID"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P</a:t>
            </a:r>
            <a:r>
              <a:rPr lang="id-ID"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ESERTA UJIAN DILARANG </a:t>
            </a: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untuk: </a:t>
            </a:r>
            <a:endParaRPr lang="en-ID" sz="160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buNone/>
            </a:pP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a. Bekerja sama dengan peserta lain; </a:t>
            </a:r>
            <a:endParaRPr lang="en-ID" sz="160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buNone/>
            </a:pP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b. Mengutip jawaban peserta lain, atau memberi kesempatan kepada peserta lain ; </a:t>
            </a:r>
            <a:endParaRPr lang="en-ID" sz="160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buNone/>
            </a:pP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c. Me</a:t>
            </a:r>
            <a:r>
              <a:rPr lang="en-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g</a:t>
            </a: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gunakan catatan, buku, atau sumber informasi lainnya</a:t>
            </a:r>
            <a:r>
              <a:rPr lang="en-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 (HP)</a:t>
            </a: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 kecuali diperbolehkan dosen penguji; </a:t>
            </a:r>
            <a:endParaRPr lang="en-ID" sz="160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buNone/>
            </a:pP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d. Berperilaku menganggu ketertiban penyelenggaraan ujian;</a:t>
            </a:r>
            <a:endParaRPr lang="en-ID" sz="160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buNone/>
            </a:pP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e. Berkomunikasi dalam bentuk apapun dengan sesama peserta</a:t>
            </a:r>
            <a:r>
              <a:rPr lang="en-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ID" sz="1600">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Bef>
                <a:spcPts val="0"/>
              </a:spcBef>
              <a:buAutoNum type="alphaLcPeriod" startAt="6"/>
            </a:pP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Mengaktifkan alat komunikasi. </a:t>
            </a:r>
            <a:endParaRPr lang="en-ID">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Bef>
                <a:spcPts val="0"/>
              </a:spcBef>
              <a:buAutoNum type="alphaLcPeriod" startAt="6"/>
            </a:pPr>
            <a:r>
              <a:rPr lang="en-ID" sz="1600">
                <a:solidFill>
                  <a:schemeClr val="tx1"/>
                </a:solidFill>
                <a:latin typeface="Times New Roman" panose="02020603050405020304" pitchFamily="18" charset="0"/>
                <a:ea typeface="Calibri" panose="020F0502020204030204" pitchFamily="34" charset="0"/>
              </a:rPr>
              <a:t>M</a:t>
            </a:r>
            <a:r>
              <a:rPr lang="id-ID" sz="1600">
                <a:solidFill>
                  <a:schemeClr val="tx1"/>
                </a:solidFill>
                <a:latin typeface="Times New Roman" panose="02020603050405020304" pitchFamily="18" charset="0"/>
                <a:ea typeface="Calibri" panose="020F0502020204030204" pitchFamily="34" charset="0"/>
              </a:rPr>
              <a:t>enggantikan kedudukan atau melakukan kegiatan akademik untuk kepentingan mahasiswa lain</a:t>
            </a:r>
            <a:r>
              <a:rPr lang="id-ID" sz="1600">
                <a:latin typeface="Times New Roman" panose="02020603050405020304" pitchFamily="18" charset="0"/>
                <a:ea typeface="Calibri" panose="020F0502020204030204" pitchFamily="34" charset="0"/>
              </a:rPr>
              <a:t>. </a:t>
            </a:r>
            <a:endParaRPr lang="en-ID"/>
          </a:p>
        </p:txBody>
      </p:sp>
    </p:spTree>
    <p:extLst>
      <p:ext uri="{BB962C8B-B14F-4D97-AF65-F5344CB8AC3E}">
        <p14:creationId xmlns:p14="http://schemas.microsoft.com/office/powerpoint/2010/main" val="1644773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FFFEE-DE0E-4B52-B19C-C3920E38B81C}"/>
              </a:ext>
            </a:extLst>
          </p:cNvPr>
          <p:cNvSpPr>
            <a:spLocks noGrp="1"/>
          </p:cNvSpPr>
          <p:nvPr>
            <p:ph type="title"/>
          </p:nvPr>
        </p:nvSpPr>
        <p:spPr>
          <a:solidFill>
            <a:schemeClr val="accent1"/>
          </a:solidFill>
          <a:ln>
            <a:solidFill>
              <a:schemeClr val="tx1"/>
            </a:solidFill>
          </a:ln>
        </p:spPr>
        <p:txBody>
          <a:bodyPr/>
          <a:lstStyle/>
          <a:p>
            <a:pPr algn="ctr"/>
            <a:r>
              <a:rPr lang="en-ID">
                <a:solidFill>
                  <a:schemeClr val="tx1"/>
                </a:solidFill>
              </a:rPr>
              <a:t>Kompetensi Lulusan dan Output</a:t>
            </a:r>
          </a:p>
        </p:txBody>
      </p:sp>
      <p:sp>
        <p:nvSpPr>
          <p:cNvPr id="3" name="Content Placeholder 2">
            <a:extLst>
              <a:ext uri="{FF2B5EF4-FFF2-40B4-BE49-F238E27FC236}">
                <a16:creationId xmlns:a16="http://schemas.microsoft.com/office/drawing/2014/main" id="{A54E22FD-D38D-4B19-AEC0-4428B505017C}"/>
              </a:ext>
            </a:extLst>
          </p:cNvPr>
          <p:cNvSpPr>
            <a:spLocks noGrp="1"/>
          </p:cNvSpPr>
          <p:nvPr>
            <p:ph idx="1"/>
          </p:nvPr>
        </p:nvSpPr>
        <p:spPr>
          <a:solidFill>
            <a:schemeClr val="accent1">
              <a:lumMod val="40000"/>
              <a:lumOff val="60000"/>
            </a:schemeClr>
          </a:solidFill>
          <a:ln>
            <a:solidFill>
              <a:schemeClr val="tx1"/>
            </a:solidFill>
          </a:ln>
        </p:spPr>
        <p:txBody>
          <a:bodyPr>
            <a:normAutofit fontScale="92500"/>
          </a:bodyPr>
          <a:lstStyle/>
          <a:p>
            <a:r>
              <a:rPr lang="en-ID"/>
              <a:t>Kualifikasi terkait SIKAP (perilaku benar dan berbudaya), PENGETAHUAN (penguasaan konsep, teori, metode atau falsafah bidang ilmu secara sistematis) dan KETERAMPILAN (kemampuan melakukan unjuk kerja dengan menggunakan pengetahuan);</a:t>
            </a:r>
          </a:p>
          <a:p>
            <a:pPr marL="0" indent="0">
              <a:lnSpc>
                <a:spcPct val="110000"/>
              </a:lnSpc>
              <a:spcBef>
                <a:spcPts val="0"/>
              </a:spcBef>
            </a:pPr>
            <a:r>
              <a:rPr lang="en-ID"/>
              <a:t>Kompetensi Utama  = sesuai  bidang ilmu</a:t>
            </a:r>
          </a:p>
          <a:p>
            <a:pPr marL="0" indent="0">
              <a:lnSpc>
                <a:spcPct val="110000"/>
              </a:lnSpc>
              <a:spcBef>
                <a:spcPts val="0"/>
              </a:spcBef>
            </a:pPr>
            <a:r>
              <a:rPr lang="en-ID"/>
              <a:t>Kompetensi Pendukung = sesuai prodi</a:t>
            </a:r>
          </a:p>
          <a:p>
            <a:pPr marL="0" indent="0">
              <a:lnSpc>
                <a:spcPct val="110000"/>
              </a:lnSpc>
              <a:spcBef>
                <a:spcPts val="0"/>
              </a:spcBef>
            </a:pPr>
            <a:r>
              <a:rPr lang="en-ID"/>
              <a:t>Kompetensi Lainnya = sesuai prodi</a:t>
            </a:r>
          </a:p>
          <a:p>
            <a:r>
              <a:rPr lang="en-ID"/>
              <a:t>HASIL; Gelar Akademik, Ijazah, Transkrip dan Surat Keterangan Pendamping Ijazah</a:t>
            </a:r>
          </a:p>
          <a:p>
            <a:pPr algn="r"/>
            <a:r>
              <a:rPr lang="en-ID"/>
              <a:t>Pasal 42 ayat (3) Undang-Undang No. 12 Tahun 2012 tentang Pendidikan Tinggi; “</a:t>
            </a:r>
            <a:r>
              <a:rPr lang="en-ID">
                <a:solidFill>
                  <a:srgbClr val="FF0000"/>
                </a:solidFill>
              </a:rPr>
              <a:t>LULUSAN PENDIDIKAN TINGGI YANG MENGGUNAKAN KARYA ILMIAH UNTUK MEMPEROLEH IJAZAH DAN GELAR YANG TERBUKTI MERUPAKAN HASIL JIPLAKAN ATAU PLAGIAT, IJAZAHNYA DINYATAKAN TIDAK SAH DAN GELARNYA DICABUT OLEH PERGURUAN TINGGI” </a:t>
            </a:r>
          </a:p>
          <a:p>
            <a:endParaRPr lang="en-ID"/>
          </a:p>
        </p:txBody>
      </p:sp>
    </p:spTree>
    <p:extLst>
      <p:ext uri="{BB962C8B-B14F-4D97-AF65-F5344CB8AC3E}">
        <p14:creationId xmlns:p14="http://schemas.microsoft.com/office/powerpoint/2010/main" val="72761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EED7A-4001-40D2-AB2B-DC4BCD9CD15F}"/>
              </a:ext>
            </a:extLst>
          </p:cNvPr>
          <p:cNvSpPr>
            <a:spLocks noGrp="1"/>
          </p:cNvSpPr>
          <p:nvPr>
            <p:ph type="title"/>
          </p:nvPr>
        </p:nvSpPr>
        <p:spPr>
          <a:solidFill>
            <a:schemeClr val="accent1"/>
          </a:solidFill>
          <a:ln>
            <a:solidFill>
              <a:schemeClr val="tx1"/>
            </a:solidFill>
          </a:ln>
        </p:spPr>
        <p:txBody>
          <a:bodyPr/>
          <a:lstStyle/>
          <a:p>
            <a:r>
              <a:rPr lang="en-ID">
                <a:solidFill>
                  <a:schemeClr val="tx1"/>
                </a:solidFill>
              </a:rPr>
              <a:t>Tata Tertib dan</a:t>
            </a:r>
            <a:br>
              <a:rPr lang="en-ID">
                <a:solidFill>
                  <a:schemeClr val="tx1"/>
                </a:solidFill>
              </a:rPr>
            </a:br>
            <a:r>
              <a:rPr lang="en-ID">
                <a:solidFill>
                  <a:schemeClr val="tx1"/>
                </a:solidFill>
              </a:rPr>
              <a:t>Larangan Kehidupan KAMPUS</a:t>
            </a:r>
          </a:p>
        </p:txBody>
      </p:sp>
      <p:sp>
        <p:nvSpPr>
          <p:cNvPr id="3" name="Content Placeholder 2">
            <a:extLst>
              <a:ext uri="{FF2B5EF4-FFF2-40B4-BE49-F238E27FC236}">
                <a16:creationId xmlns:a16="http://schemas.microsoft.com/office/drawing/2014/main" id="{3C7C5BB3-1963-40EF-9405-153F7B06C47E}"/>
              </a:ext>
            </a:extLst>
          </p:cNvPr>
          <p:cNvSpPr>
            <a:spLocks noGrp="1"/>
          </p:cNvSpPr>
          <p:nvPr>
            <p:ph idx="1"/>
          </p:nvPr>
        </p:nvSpPr>
        <p:spPr>
          <a:solidFill>
            <a:schemeClr val="accent1">
              <a:lumMod val="40000"/>
              <a:lumOff val="60000"/>
            </a:schemeClr>
          </a:solidFill>
          <a:ln>
            <a:solidFill>
              <a:schemeClr val="tx1"/>
            </a:solidFill>
          </a:ln>
        </p:spPr>
        <p:txBody>
          <a:bodyPr>
            <a:normAutofit/>
          </a:bodyPr>
          <a:lstStyle/>
          <a:p>
            <a:r>
              <a:rPr lang="en-ID" sz="2800"/>
              <a:t>Kegiatan di kampus hanya berlangsung dari Pukul 07.00 sd 22.00, setiap hari perkuliahan, kecuali petugas Satpam dan Kebersihan;</a:t>
            </a:r>
          </a:p>
          <a:p>
            <a:r>
              <a:rPr lang="en-ID" sz="2800"/>
              <a:t>Kegiatan di luar waktu kuliah dan/atau pada hari libur termasuk penggunaan fasilitas kampus hanya dengan seizin REKTOR</a:t>
            </a:r>
          </a:p>
          <a:p>
            <a:pPr marL="0" indent="0">
              <a:buNone/>
            </a:pPr>
            <a:endParaRPr lang="en-ID"/>
          </a:p>
        </p:txBody>
      </p:sp>
    </p:spTree>
    <p:extLst>
      <p:ext uri="{BB962C8B-B14F-4D97-AF65-F5344CB8AC3E}">
        <p14:creationId xmlns:p14="http://schemas.microsoft.com/office/powerpoint/2010/main" val="2705923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417EB-EF41-4CAE-B37C-739030B7D5D7}"/>
              </a:ext>
            </a:extLst>
          </p:cNvPr>
          <p:cNvSpPr>
            <a:spLocks noGrp="1"/>
          </p:cNvSpPr>
          <p:nvPr>
            <p:ph type="title"/>
          </p:nvPr>
        </p:nvSpPr>
        <p:spPr>
          <a:solidFill>
            <a:schemeClr val="accent1"/>
          </a:solidFill>
          <a:ln>
            <a:solidFill>
              <a:schemeClr val="tx1"/>
            </a:solidFill>
          </a:ln>
        </p:spPr>
        <p:txBody>
          <a:bodyPr/>
          <a:lstStyle/>
          <a:p>
            <a:r>
              <a:rPr lang="en-ID" b="1">
                <a:solidFill>
                  <a:srgbClr val="FF0000"/>
                </a:solidFill>
              </a:rPr>
              <a:t>D I L A R A N G</a:t>
            </a:r>
            <a:r>
              <a:rPr lang="en-ID">
                <a:solidFill>
                  <a:schemeClr val="tx1"/>
                </a:solidFill>
              </a:rPr>
              <a:t> </a:t>
            </a:r>
          </a:p>
        </p:txBody>
      </p:sp>
      <p:sp>
        <p:nvSpPr>
          <p:cNvPr id="3" name="Content Placeholder 2">
            <a:extLst>
              <a:ext uri="{FF2B5EF4-FFF2-40B4-BE49-F238E27FC236}">
                <a16:creationId xmlns:a16="http://schemas.microsoft.com/office/drawing/2014/main" id="{29046FD2-971B-4833-A93F-A9CDB150CF8F}"/>
              </a:ext>
            </a:extLst>
          </p:cNvPr>
          <p:cNvSpPr>
            <a:spLocks noGrp="1"/>
          </p:cNvSpPr>
          <p:nvPr>
            <p:ph idx="1"/>
          </p:nvPr>
        </p:nvSpPr>
        <p:spPr>
          <a:solidFill>
            <a:schemeClr val="accent1">
              <a:lumMod val="40000"/>
              <a:lumOff val="60000"/>
            </a:schemeClr>
          </a:solidFill>
          <a:ln>
            <a:solidFill>
              <a:schemeClr val="tx1"/>
            </a:solidFill>
          </a:ln>
        </p:spPr>
        <p:txBody>
          <a:bodyPr>
            <a:normAutofit fontScale="85000" lnSpcReduction="10000"/>
          </a:bodyPr>
          <a:lstStyle/>
          <a:p>
            <a:pPr marL="0" lvl="0" indent="0">
              <a:buClr>
                <a:srgbClr val="90C226"/>
              </a:buClr>
              <a:buNone/>
            </a:pPr>
            <a:r>
              <a:rPr lang="en-ID">
                <a:solidFill>
                  <a:prstClr val="black">
                    <a:lumMod val="75000"/>
                    <a:lumOff val="25000"/>
                  </a:prstClr>
                </a:solidFill>
              </a:rPr>
              <a:t>Terkait </a:t>
            </a:r>
            <a:r>
              <a:rPr lang="en-ID">
                <a:solidFill>
                  <a:srgbClr val="FF0000"/>
                </a:solidFill>
              </a:rPr>
              <a:t>MINUMAN KERAS</a:t>
            </a:r>
            <a:r>
              <a:rPr lang="en-ID">
                <a:solidFill>
                  <a:prstClr val="black">
                    <a:lumMod val="75000"/>
                    <a:lumOff val="25000"/>
                  </a:prstClr>
                </a:solidFill>
              </a:rPr>
              <a:t>; setiap civitas akademika dilarang membawa, menyimpan, memperdagangkan atau menyebarluaskan minuman keras;</a:t>
            </a:r>
          </a:p>
          <a:p>
            <a:pPr marL="0" lvl="0" indent="0">
              <a:buClr>
                <a:srgbClr val="90C226"/>
              </a:buClr>
              <a:buNone/>
            </a:pPr>
            <a:r>
              <a:rPr lang="en-ID">
                <a:solidFill>
                  <a:srgbClr val="FF0000"/>
                </a:solidFill>
              </a:rPr>
              <a:t>NARKOTIKA DAN OBAT TERLARANG</a:t>
            </a:r>
            <a:r>
              <a:rPr lang="en-ID">
                <a:solidFill>
                  <a:prstClr val="black">
                    <a:lumMod val="75000"/>
                    <a:lumOff val="25000"/>
                  </a:prstClr>
                </a:solidFill>
              </a:rPr>
              <a:t>; setiap civitas akademika dilarang memiliki, membawa, menyimpan, memperdagangkan, menyebarkan atau membuat obat-obatan NAPZA untuk digunakan atau lainnya;</a:t>
            </a:r>
          </a:p>
          <a:p>
            <a:pPr marL="0" lvl="0" indent="0">
              <a:buClr>
                <a:srgbClr val="90C226"/>
              </a:buClr>
              <a:buNone/>
            </a:pPr>
            <a:r>
              <a:rPr lang="en-ID">
                <a:solidFill>
                  <a:srgbClr val="FF0000"/>
                </a:solidFill>
              </a:rPr>
              <a:t>JUDI</a:t>
            </a:r>
            <a:r>
              <a:rPr lang="en-ID">
                <a:solidFill>
                  <a:prstClr val="black">
                    <a:lumMod val="75000"/>
                    <a:lumOff val="25000"/>
                  </a:prstClr>
                </a:solidFill>
              </a:rPr>
              <a:t>; Dilarang melakukan, membantu, mengadakan permainan yang menggunakan alat bantu baik langsung atsu tidak langsung untuk digunakan sebagai media taruhan dengan uang atau barang lainnya</a:t>
            </a:r>
          </a:p>
          <a:p>
            <a:pPr marL="0" lvl="0" indent="0" algn="just">
              <a:buClr>
                <a:srgbClr val="90C226"/>
              </a:buClr>
              <a:buNone/>
            </a:pPr>
            <a:r>
              <a:rPr lang="en-ID">
                <a:solidFill>
                  <a:srgbClr val="FF0000"/>
                </a:solidFill>
              </a:rPr>
              <a:t>SENJATA DAN BAHAN PELEDAK</a:t>
            </a:r>
            <a:r>
              <a:rPr lang="en-ID">
                <a:solidFill>
                  <a:prstClr val="black">
                    <a:lumMod val="75000"/>
                    <a:lumOff val="25000"/>
                  </a:prstClr>
                </a:solidFill>
              </a:rPr>
              <a:t>; dilarang membawa, menyimpan, memperdahangkan, menyebarkan  menggunakan senjata tanpa hak; segala alat yang dapat membahayakan atau mematikan jika disalahgunakan, sajam, pistol, revolver, bedil, alat tembak lain, clurit, golok, krakling, bom, granat, botol lempar yang berisi bahan bakar atau alat lain yang membahayakan; </a:t>
            </a:r>
          </a:p>
          <a:p>
            <a:pPr marL="0" indent="0" algn="just">
              <a:buNone/>
            </a:pPr>
            <a:r>
              <a:rPr lang="en-ID"/>
              <a:t>Dilarang </a:t>
            </a:r>
            <a:r>
              <a:rPr lang="en-ID">
                <a:solidFill>
                  <a:srgbClr val="FF0000"/>
                </a:solidFill>
              </a:rPr>
              <a:t>PELECEHAN SEKSUAL</a:t>
            </a:r>
            <a:r>
              <a:rPr lang="en-ID"/>
              <a:t>: Berperilaku dan mengucapkan kata-kata tidak senonoh; melakukan Perbuatan a Susila yang dapat menimbulkan perasaan tidak senang, sakit (fisik, mental) seta terganggunya perasaan dan kehormatan</a:t>
            </a:r>
          </a:p>
        </p:txBody>
      </p:sp>
    </p:spTree>
    <p:extLst>
      <p:ext uri="{BB962C8B-B14F-4D97-AF65-F5344CB8AC3E}">
        <p14:creationId xmlns:p14="http://schemas.microsoft.com/office/powerpoint/2010/main" val="3928521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4A1EE-927E-4ADB-9801-07E57BEE1A63}"/>
              </a:ext>
            </a:extLst>
          </p:cNvPr>
          <p:cNvSpPr>
            <a:spLocks noGrp="1"/>
          </p:cNvSpPr>
          <p:nvPr>
            <p:ph type="title"/>
          </p:nvPr>
        </p:nvSpPr>
        <p:spPr>
          <a:solidFill>
            <a:schemeClr val="accent1"/>
          </a:solidFill>
          <a:ln>
            <a:solidFill>
              <a:schemeClr val="tx1"/>
            </a:solidFill>
          </a:ln>
        </p:spPr>
        <p:txBody>
          <a:bodyPr/>
          <a:lstStyle/>
          <a:p>
            <a:pPr algn="ctr"/>
            <a:r>
              <a:rPr lang="en-ID">
                <a:solidFill>
                  <a:schemeClr val="tx1"/>
                </a:solidFill>
              </a:rPr>
              <a:t>Sanksi Atas Pelanggaran</a:t>
            </a:r>
          </a:p>
        </p:txBody>
      </p:sp>
      <p:sp>
        <p:nvSpPr>
          <p:cNvPr id="3" name="Content Placeholder 2">
            <a:extLst>
              <a:ext uri="{FF2B5EF4-FFF2-40B4-BE49-F238E27FC236}">
                <a16:creationId xmlns:a16="http://schemas.microsoft.com/office/drawing/2014/main" id="{0E451BAA-71AF-42DD-97E2-4F6D447D138A}"/>
              </a:ext>
            </a:extLst>
          </p:cNvPr>
          <p:cNvSpPr>
            <a:spLocks noGrp="1"/>
          </p:cNvSpPr>
          <p:nvPr>
            <p:ph idx="1"/>
          </p:nvPr>
        </p:nvSpPr>
        <p:spPr>
          <a:solidFill>
            <a:schemeClr val="accent1">
              <a:lumMod val="40000"/>
              <a:lumOff val="60000"/>
            </a:schemeClr>
          </a:solidFill>
          <a:ln>
            <a:solidFill>
              <a:schemeClr val="tx1"/>
            </a:solidFill>
          </a:ln>
        </p:spPr>
        <p:txBody>
          <a:bodyPr>
            <a:normAutofit/>
          </a:bodyPr>
          <a:lstStyle/>
          <a:p>
            <a:r>
              <a:rPr lang="en-ID" sz="3600"/>
              <a:t>Diberikan peringatan tertulis;</a:t>
            </a:r>
          </a:p>
          <a:p>
            <a:r>
              <a:rPr lang="en-ID" sz="3600"/>
              <a:t>Diberikan skorsing </a:t>
            </a:r>
          </a:p>
          <a:p>
            <a:r>
              <a:rPr lang="en-ID" sz="3600"/>
              <a:t>Dinyatakan putus studi sebagai mahasiswa universita Tama Jagakarsa</a:t>
            </a:r>
          </a:p>
        </p:txBody>
      </p:sp>
    </p:spTree>
    <p:extLst>
      <p:ext uri="{BB962C8B-B14F-4D97-AF65-F5344CB8AC3E}">
        <p14:creationId xmlns:p14="http://schemas.microsoft.com/office/powerpoint/2010/main" val="23519351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44EA519-5454-4FDC-86F6-DD962ECAF2D6}"/>
              </a:ext>
            </a:extLst>
          </p:cNvPr>
          <p:cNvPicPr>
            <a:picLocks noChangeAspect="1"/>
          </p:cNvPicPr>
          <p:nvPr/>
        </p:nvPicPr>
        <p:blipFill>
          <a:blip r:embed="rId2"/>
          <a:stretch>
            <a:fillRect/>
          </a:stretch>
        </p:blipFill>
        <p:spPr>
          <a:xfrm>
            <a:off x="0" y="-309093"/>
            <a:ext cx="12192000" cy="7154214"/>
          </a:xfrm>
          <a:prstGeom prst="rect">
            <a:avLst/>
          </a:prstGeom>
        </p:spPr>
      </p:pic>
    </p:spTree>
    <p:extLst>
      <p:ext uri="{BB962C8B-B14F-4D97-AF65-F5344CB8AC3E}">
        <p14:creationId xmlns:p14="http://schemas.microsoft.com/office/powerpoint/2010/main" val="2949478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246A7-3EE4-47C1-B5BC-2806AC2737A6}"/>
              </a:ext>
            </a:extLst>
          </p:cNvPr>
          <p:cNvSpPr>
            <a:spLocks noGrp="1"/>
          </p:cNvSpPr>
          <p:nvPr>
            <p:ph type="ctrTitle"/>
          </p:nvPr>
        </p:nvSpPr>
        <p:spPr/>
        <p:txBody>
          <a:bodyPr/>
          <a:lstStyle/>
          <a:p>
            <a:r>
              <a:rPr lang="en-ID" sz="2800"/>
              <a:t>Softcopy </a:t>
            </a:r>
            <a:br>
              <a:rPr lang="en-ID" sz="2800"/>
            </a:br>
            <a:r>
              <a:rPr lang="en-ID" sz="2800"/>
              <a:t>dapat diunduh di website </a:t>
            </a:r>
            <a:r>
              <a:rPr lang="en-ID">
                <a:solidFill>
                  <a:srgbClr val="FF0000"/>
                </a:solidFill>
              </a:rPr>
              <a:t>www.jagakarsa.ac.id</a:t>
            </a:r>
          </a:p>
        </p:txBody>
      </p:sp>
      <p:sp>
        <p:nvSpPr>
          <p:cNvPr id="3" name="Subtitle 2">
            <a:extLst>
              <a:ext uri="{FF2B5EF4-FFF2-40B4-BE49-F238E27FC236}">
                <a16:creationId xmlns:a16="http://schemas.microsoft.com/office/drawing/2014/main" id="{5169BBC0-61B8-419E-9047-A654C9150C5A}"/>
              </a:ext>
            </a:extLst>
          </p:cNvPr>
          <p:cNvSpPr>
            <a:spLocks noGrp="1"/>
          </p:cNvSpPr>
          <p:nvPr>
            <p:ph type="subTitle" idx="1"/>
          </p:nvPr>
        </p:nvSpPr>
        <p:spPr/>
        <p:txBody>
          <a:bodyPr/>
          <a:lstStyle/>
          <a:p>
            <a:endParaRPr lang="en-ID"/>
          </a:p>
        </p:txBody>
      </p:sp>
    </p:spTree>
    <p:extLst>
      <p:ext uri="{BB962C8B-B14F-4D97-AF65-F5344CB8AC3E}">
        <p14:creationId xmlns:p14="http://schemas.microsoft.com/office/powerpoint/2010/main" val="4208693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C989C-DA56-4721-88F4-746661481338}"/>
              </a:ext>
            </a:extLst>
          </p:cNvPr>
          <p:cNvSpPr>
            <a:spLocks noGrp="1"/>
          </p:cNvSpPr>
          <p:nvPr>
            <p:ph type="title"/>
          </p:nvPr>
        </p:nvSpPr>
        <p:spPr>
          <a:solidFill>
            <a:schemeClr val="accent2">
              <a:lumMod val="60000"/>
              <a:lumOff val="40000"/>
            </a:schemeClr>
          </a:solidFill>
          <a:ln>
            <a:solidFill>
              <a:schemeClr val="tx1"/>
            </a:solidFill>
          </a:ln>
        </p:spPr>
        <p:txBody>
          <a:bodyPr/>
          <a:lstStyle/>
          <a:p>
            <a:pPr algn="ctr"/>
            <a:r>
              <a:rPr lang="en-ID">
                <a:solidFill>
                  <a:schemeClr val="tx1"/>
                </a:solidFill>
              </a:rPr>
              <a:t>BANGUNAN AKADEMIK </a:t>
            </a:r>
            <a:br>
              <a:rPr lang="en-ID">
                <a:solidFill>
                  <a:schemeClr val="tx1"/>
                </a:solidFill>
              </a:rPr>
            </a:br>
            <a:r>
              <a:rPr lang="en-ID">
                <a:solidFill>
                  <a:schemeClr val="tx1"/>
                </a:solidFill>
              </a:rPr>
              <a:t>UNIVERSITAS TAMA JAGAKARSA </a:t>
            </a:r>
          </a:p>
        </p:txBody>
      </p:sp>
      <p:sp>
        <p:nvSpPr>
          <p:cNvPr id="3" name="Content Placeholder 2">
            <a:extLst>
              <a:ext uri="{FF2B5EF4-FFF2-40B4-BE49-F238E27FC236}">
                <a16:creationId xmlns:a16="http://schemas.microsoft.com/office/drawing/2014/main" id="{6902C2C7-AB1A-4A8C-B8F4-92E535ED0313}"/>
              </a:ext>
            </a:extLst>
          </p:cNvPr>
          <p:cNvSpPr>
            <a:spLocks noGrp="1"/>
          </p:cNvSpPr>
          <p:nvPr>
            <p:ph idx="1"/>
          </p:nvPr>
        </p:nvSpPr>
        <p:spPr>
          <a:solidFill>
            <a:schemeClr val="accent2">
              <a:lumMod val="40000"/>
              <a:lumOff val="60000"/>
            </a:schemeClr>
          </a:solidFill>
          <a:ln>
            <a:solidFill>
              <a:schemeClr val="tx1"/>
            </a:solidFill>
          </a:ln>
        </p:spPr>
        <p:txBody>
          <a:bodyPr>
            <a:normAutofit lnSpcReduction="10000"/>
          </a:bodyPr>
          <a:lstStyle/>
          <a:p>
            <a:pPr algn="just"/>
            <a:r>
              <a:rPr lang="en-ID"/>
              <a:t>Dipayungi oleh Yayasan Pendidikan Tama Jagakarsa, Universitas  sebagai Rumah Besarnya, Fakultas dan Program Studi, mempunyai legalitas, status akreditasi meningkat. </a:t>
            </a:r>
          </a:p>
          <a:p>
            <a:pPr algn="just"/>
            <a:r>
              <a:rPr lang="en-ID"/>
              <a:t>Untuk pengelolaan secara baik Universitas berkewajiban taat asas secara konsisten, berkelanjutan menjalankan sistem penjaminan mutu internal agar semua pemangku kepentingan terpuaskan;</a:t>
            </a:r>
          </a:p>
          <a:p>
            <a:pPr lvl="0" algn="just" defTabSz="914400">
              <a:lnSpc>
                <a:spcPct val="115000"/>
              </a:lnSpc>
              <a:spcBef>
                <a:spcPts val="800"/>
              </a:spcBef>
              <a:buClrTx/>
              <a:buSzTx/>
              <a:buNone/>
            </a:pPr>
            <a:r>
              <a:rPr lang="en-ID"/>
              <a:t>MUTU PENDIDIKAN TINGGI: </a:t>
            </a:r>
            <a:r>
              <a:rPr lang="en-ID" sz="2400" b="1">
                <a:solidFill>
                  <a:srgbClr val="FF0000"/>
                </a:solidFill>
                <a:latin typeface="Calibri"/>
                <a:ea typeface="Calibri"/>
                <a:cs typeface="Times New Roman"/>
              </a:rPr>
              <a:t>KESESUAIAN</a:t>
            </a:r>
            <a:r>
              <a:rPr lang="en-ID" sz="2400" b="1">
                <a:solidFill>
                  <a:srgbClr val="000000"/>
                </a:solidFill>
                <a:latin typeface="Calibri"/>
                <a:ea typeface="Calibri"/>
                <a:cs typeface="Times New Roman"/>
              </a:rPr>
              <a:t> antara PENYELENGGARAAN PENDIDIKAN TINGGI dengan STANDAR PENDIDIKAN TINGGI yang terdiri atas Standar Nasional Pendidikan Tinggi dan Standar Pendidikan Tinggi yang ditetapkan oleh Perguruan Tinggi.</a:t>
            </a:r>
            <a:endParaRPr lang="en-US" sz="2400" b="1">
              <a:solidFill>
                <a:srgbClr val="000000"/>
              </a:solidFill>
              <a:latin typeface="Calibri"/>
              <a:ea typeface="Calibri"/>
              <a:cs typeface="Times New Roman"/>
            </a:endParaRPr>
          </a:p>
          <a:p>
            <a:pPr algn="just"/>
            <a:endParaRPr lang="en-ID"/>
          </a:p>
        </p:txBody>
      </p:sp>
    </p:spTree>
    <p:extLst>
      <p:ext uri="{BB962C8B-B14F-4D97-AF65-F5344CB8AC3E}">
        <p14:creationId xmlns:p14="http://schemas.microsoft.com/office/powerpoint/2010/main" val="3788763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8FEE5-5690-44FD-B889-9A89616C9E25}"/>
              </a:ext>
            </a:extLst>
          </p:cNvPr>
          <p:cNvSpPr>
            <a:spLocks noGrp="1"/>
          </p:cNvSpPr>
          <p:nvPr>
            <p:ph type="title"/>
          </p:nvPr>
        </p:nvSpPr>
        <p:spPr>
          <a:solidFill>
            <a:schemeClr val="accent2">
              <a:lumMod val="60000"/>
              <a:lumOff val="40000"/>
            </a:schemeClr>
          </a:solidFill>
          <a:ln>
            <a:solidFill>
              <a:schemeClr val="tx1"/>
            </a:solidFill>
          </a:ln>
        </p:spPr>
        <p:txBody>
          <a:bodyPr/>
          <a:lstStyle/>
          <a:p>
            <a:pPr algn="ctr"/>
            <a:r>
              <a:rPr lang="en-ID">
                <a:solidFill>
                  <a:schemeClr val="tx1"/>
                </a:solidFill>
              </a:rPr>
              <a:t>Peraturan AKADEMIK</a:t>
            </a:r>
          </a:p>
        </p:txBody>
      </p:sp>
      <p:sp>
        <p:nvSpPr>
          <p:cNvPr id="3" name="Content Placeholder 2">
            <a:extLst>
              <a:ext uri="{FF2B5EF4-FFF2-40B4-BE49-F238E27FC236}">
                <a16:creationId xmlns:a16="http://schemas.microsoft.com/office/drawing/2014/main" id="{49600502-42DA-435F-8CCA-0F13C8E8D13F}"/>
              </a:ext>
            </a:extLst>
          </p:cNvPr>
          <p:cNvSpPr>
            <a:spLocks noGrp="1"/>
          </p:cNvSpPr>
          <p:nvPr>
            <p:ph idx="1"/>
          </p:nvPr>
        </p:nvSpPr>
        <p:spPr>
          <a:solidFill>
            <a:schemeClr val="accent1">
              <a:lumMod val="40000"/>
              <a:lumOff val="60000"/>
            </a:schemeClr>
          </a:solidFill>
          <a:ln>
            <a:solidFill>
              <a:schemeClr val="tx1"/>
            </a:solidFill>
          </a:ln>
        </p:spPr>
        <p:txBody>
          <a:bodyPr>
            <a:normAutofit fontScale="85000" lnSpcReduction="20000"/>
          </a:bodyPr>
          <a:lstStyle/>
          <a:p>
            <a:r>
              <a:rPr lang="en-ID" b="1">
                <a:solidFill>
                  <a:schemeClr val="tx1"/>
                </a:solidFill>
              </a:rPr>
              <a:t>PERATURAN;</a:t>
            </a:r>
            <a:r>
              <a:rPr lang="en-ID">
                <a:solidFill>
                  <a:schemeClr val="tx1"/>
                </a:solidFill>
              </a:rPr>
              <a:t>  tatanan (petunjuk, kaidah, ketentuan) untuk mengatur agar tertib sehingga harus diikuti dan dipatuhi.</a:t>
            </a:r>
          </a:p>
          <a:p>
            <a:r>
              <a:rPr lang="en-ID">
                <a:solidFill>
                  <a:schemeClr val="tx1"/>
                </a:solidFill>
              </a:rPr>
              <a:t>Muatan  Peraturan adalah </a:t>
            </a:r>
            <a:r>
              <a:rPr lang="en-ID" b="1">
                <a:solidFill>
                  <a:srgbClr val="FF0000"/>
                </a:solidFill>
              </a:rPr>
              <a:t>LARANGAN, KEWAJIBAN DAN KEBOLEHAN</a:t>
            </a:r>
            <a:r>
              <a:rPr lang="en-ID">
                <a:solidFill>
                  <a:schemeClr val="tx1"/>
                </a:solidFill>
              </a:rPr>
              <a:t> </a:t>
            </a:r>
          </a:p>
          <a:p>
            <a:r>
              <a:rPr lang="en-ID">
                <a:solidFill>
                  <a:schemeClr val="tx1"/>
                </a:solidFill>
              </a:rPr>
              <a:t>Akademik = Berpendidikan di Tataran Pendidikan Tinggi</a:t>
            </a:r>
          </a:p>
          <a:p>
            <a:r>
              <a:rPr lang="en-ID">
                <a:solidFill>
                  <a:schemeClr val="tx1"/>
                </a:solidFill>
                <a:latin typeface="+mj-lt"/>
              </a:rPr>
              <a:t>Ditujukan untuk siapa+ </a:t>
            </a:r>
            <a:r>
              <a:rPr lang="en-ID" b="1">
                <a:solidFill>
                  <a:srgbClr val="0070C0"/>
                </a:solidFill>
                <a:latin typeface="+mj-lt"/>
              </a:rPr>
              <a:t>SELURUH CIVITAS AKADEMIKA, </a:t>
            </a:r>
          </a:p>
          <a:p>
            <a:pPr marL="0" lvl="0" indent="0" algn="just">
              <a:lnSpc>
                <a:spcPct val="115000"/>
              </a:lnSpc>
              <a:buNone/>
            </a:pPr>
            <a:r>
              <a:rPr lang="en-ID" sz="2100" b="1">
                <a:solidFill>
                  <a:schemeClr val="accent4"/>
                </a:solidFill>
                <a:latin typeface="+mj-lt"/>
                <a:ea typeface="Calibri" panose="020F0502020204030204" pitchFamily="34" charset="0"/>
                <a:cs typeface="Times New Roman" panose="02020603050405020304" pitchFamily="18" charset="0"/>
              </a:rPr>
              <a:t>PIMPINAN; DOSEN, TENAGA KEPENDIDIKAN DAN MAHASISWA</a:t>
            </a:r>
          </a:p>
          <a:p>
            <a:pPr marL="0" lvl="0" indent="0" algn="just">
              <a:lnSpc>
                <a:spcPct val="115000"/>
              </a:lnSpc>
              <a:buNone/>
            </a:pPr>
            <a:r>
              <a:rPr lang="id-ID">
                <a:solidFill>
                  <a:schemeClr val="tx1"/>
                </a:solidFill>
                <a:latin typeface="+mj-lt"/>
                <a:ea typeface="Calibri" panose="020F0502020204030204" pitchFamily="34" charset="0"/>
                <a:cs typeface="Times New Roman" panose="02020603050405020304" pitchFamily="18" charset="0"/>
              </a:rPr>
              <a:t>Dos</a:t>
            </a:r>
            <a:r>
              <a:rPr lang="id-ID">
                <a:solidFill>
                  <a:srgbClr val="000000"/>
                </a:solidFill>
                <a:latin typeface="+mj-lt"/>
                <a:ea typeface="Calibri" panose="020F0502020204030204" pitchFamily="34" charset="0"/>
                <a:cs typeface="Times New Roman" panose="02020603050405020304" pitchFamily="18" charset="0"/>
              </a:rPr>
              <a:t>en</a:t>
            </a:r>
            <a:r>
              <a:rPr lang="en-ID">
                <a:solidFill>
                  <a:srgbClr val="000000"/>
                </a:solidFill>
                <a:latin typeface="+mj-lt"/>
                <a:ea typeface="Calibri" panose="020F0502020204030204" pitchFamily="34" charset="0"/>
                <a:cs typeface="Times New Roman" panose="02020603050405020304" pitchFamily="18" charset="0"/>
              </a:rPr>
              <a:t>;</a:t>
            </a:r>
            <a:r>
              <a:rPr lang="id-ID" i="1">
                <a:solidFill>
                  <a:srgbClr val="000000"/>
                </a:solidFill>
                <a:latin typeface="+mj-lt"/>
                <a:ea typeface="Calibri" panose="020F0502020204030204" pitchFamily="34" charset="0"/>
                <a:cs typeface="Times New Roman" panose="02020603050405020304" pitchFamily="18" charset="0"/>
              </a:rPr>
              <a:t> </a:t>
            </a:r>
            <a:r>
              <a:rPr lang="en-ID">
                <a:solidFill>
                  <a:srgbClr val="000000"/>
                </a:solidFill>
                <a:latin typeface="+mj-lt"/>
                <a:ea typeface="Calibri" panose="020F0502020204030204" pitchFamily="34" charset="0"/>
                <a:cs typeface="Times New Roman" panose="02020603050405020304" pitchFamily="18" charset="0"/>
              </a:rPr>
              <a:t>P</a:t>
            </a:r>
            <a:r>
              <a:rPr lang="id-ID">
                <a:solidFill>
                  <a:srgbClr val="000000"/>
                </a:solidFill>
                <a:latin typeface="+mj-lt"/>
                <a:ea typeface="Calibri" panose="020F0502020204030204" pitchFamily="34" charset="0"/>
                <a:cs typeface="Times New Roman" panose="02020603050405020304" pitchFamily="18" charset="0"/>
              </a:rPr>
              <a:t>endidik profesional dan ilmuwan dengan tugas utama mentransformasikan, mengembangkan, dan menyebarluaskan ilmu pengetahuan dan teknologi melalui </a:t>
            </a:r>
            <a:r>
              <a:rPr lang="en-ID">
                <a:solidFill>
                  <a:srgbClr val="000000"/>
                </a:solidFill>
                <a:latin typeface="+mj-lt"/>
                <a:ea typeface="Calibri" panose="020F0502020204030204" pitchFamily="34" charset="0"/>
                <a:cs typeface="Times New Roman" panose="02020603050405020304" pitchFamily="18" charset="0"/>
              </a:rPr>
              <a:t>TRIDARMA</a:t>
            </a:r>
            <a:r>
              <a:rPr lang="id-ID">
                <a:solidFill>
                  <a:srgbClr val="000000"/>
                </a:solidFill>
                <a:latin typeface="+mj-lt"/>
                <a:ea typeface="Calibri" panose="020F0502020204030204" pitchFamily="34" charset="0"/>
                <a:cs typeface="Times New Roman" panose="02020603050405020304" pitchFamily="18" charset="0"/>
              </a:rPr>
              <a:t>. </a:t>
            </a:r>
            <a:endParaRPr lang="en-ID" sz="1600">
              <a:latin typeface="+mj-lt"/>
              <a:ea typeface="Calibri" panose="020F0502020204030204" pitchFamily="34" charset="0"/>
              <a:cs typeface="Times New Roman" panose="02020603050405020304" pitchFamily="18" charset="0"/>
            </a:endParaRPr>
          </a:p>
          <a:p>
            <a:pPr marL="0" lvl="0" indent="0" algn="just">
              <a:lnSpc>
                <a:spcPct val="115000"/>
              </a:lnSpc>
              <a:buNone/>
            </a:pPr>
            <a:r>
              <a:rPr lang="id-ID">
                <a:solidFill>
                  <a:srgbClr val="000000"/>
                </a:solidFill>
                <a:latin typeface="+mj-lt"/>
                <a:ea typeface="Calibri" panose="020F0502020204030204" pitchFamily="34" charset="0"/>
                <a:cs typeface="Times New Roman" panose="02020603050405020304" pitchFamily="18" charset="0"/>
              </a:rPr>
              <a:t>Tenaga Kependidikan</a:t>
            </a:r>
            <a:r>
              <a:rPr lang="en-ID">
                <a:solidFill>
                  <a:srgbClr val="000000"/>
                </a:solidFill>
                <a:latin typeface="+mj-lt"/>
                <a:ea typeface="Calibri" panose="020F0502020204030204" pitchFamily="34" charset="0"/>
                <a:cs typeface="Times New Roman" panose="02020603050405020304" pitchFamily="18" charset="0"/>
              </a:rPr>
              <a:t>;</a:t>
            </a:r>
            <a:r>
              <a:rPr lang="id-ID" i="1">
                <a:solidFill>
                  <a:srgbClr val="000000"/>
                </a:solidFill>
                <a:latin typeface="+mj-lt"/>
                <a:ea typeface="Calibri" panose="020F0502020204030204" pitchFamily="34" charset="0"/>
                <a:cs typeface="Times New Roman" panose="02020603050405020304" pitchFamily="18" charset="0"/>
              </a:rPr>
              <a:t> </a:t>
            </a:r>
            <a:r>
              <a:rPr lang="en-ID">
                <a:solidFill>
                  <a:srgbClr val="000000"/>
                </a:solidFill>
                <a:latin typeface="+mj-lt"/>
                <a:ea typeface="Calibri" panose="020F0502020204030204" pitchFamily="34" charset="0"/>
                <a:cs typeface="Times New Roman" panose="02020603050405020304" pitchFamily="18" charset="0"/>
              </a:rPr>
              <a:t>B</a:t>
            </a:r>
            <a:r>
              <a:rPr lang="id-ID">
                <a:solidFill>
                  <a:srgbClr val="000000"/>
                </a:solidFill>
                <a:latin typeface="+mj-lt"/>
                <a:ea typeface="Calibri" panose="020F0502020204030204" pitchFamily="34" charset="0"/>
                <a:cs typeface="Times New Roman" panose="02020603050405020304" pitchFamily="18" charset="0"/>
              </a:rPr>
              <a:t>erdasarkan pendidikan dan keahlian diberi tugas </a:t>
            </a:r>
            <a:r>
              <a:rPr lang="en-ID">
                <a:solidFill>
                  <a:srgbClr val="000000"/>
                </a:solidFill>
                <a:latin typeface="+mj-lt"/>
                <a:ea typeface="Calibri" panose="020F0502020204030204" pitchFamily="34" charset="0"/>
                <a:cs typeface="Times New Roman" panose="02020603050405020304" pitchFamily="18" charset="0"/>
              </a:rPr>
              <a:t>P</a:t>
            </a:r>
            <a:r>
              <a:rPr lang="id-ID">
                <a:solidFill>
                  <a:srgbClr val="000000"/>
                </a:solidFill>
                <a:latin typeface="+mj-lt"/>
                <a:ea typeface="Calibri" panose="020F0502020204030204" pitchFamily="34" charset="0"/>
                <a:cs typeface="Times New Roman" panose="02020603050405020304" pitchFamily="18" charset="0"/>
              </a:rPr>
              <a:t>elaksana </a:t>
            </a:r>
            <a:r>
              <a:rPr lang="en-ID">
                <a:solidFill>
                  <a:srgbClr val="000000"/>
                </a:solidFill>
                <a:latin typeface="+mj-lt"/>
                <a:ea typeface="Calibri" panose="020F0502020204030204" pitchFamily="34" charset="0"/>
                <a:cs typeface="Times New Roman" panose="02020603050405020304" pitchFamily="18" charset="0"/>
              </a:rPr>
              <a:t>K</a:t>
            </a:r>
            <a:r>
              <a:rPr lang="id-ID">
                <a:solidFill>
                  <a:srgbClr val="000000"/>
                </a:solidFill>
                <a:latin typeface="+mj-lt"/>
                <a:ea typeface="Calibri" panose="020F0502020204030204" pitchFamily="34" charset="0"/>
                <a:cs typeface="Times New Roman" panose="02020603050405020304" pitchFamily="18" charset="0"/>
              </a:rPr>
              <a:t>egiatan administrasi, teknisi, laboran, pustakawan atau pelaksana lainnya yang diperlukan Universitas, yang diangkat dan diberhentikan oleh </a:t>
            </a:r>
            <a:r>
              <a:rPr lang="en-ID">
                <a:solidFill>
                  <a:srgbClr val="000000"/>
                </a:solidFill>
                <a:latin typeface="+mj-lt"/>
                <a:ea typeface="Calibri" panose="020F0502020204030204" pitchFamily="34" charset="0"/>
                <a:cs typeface="Times New Roman" panose="02020603050405020304" pitchFamily="18" charset="0"/>
              </a:rPr>
              <a:t>Yayasan Pendidikan Tama Jagakarsa</a:t>
            </a:r>
            <a:r>
              <a:rPr lang="id-ID">
                <a:solidFill>
                  <a:srgbClr val="000000"/>
                </a:solidFill>
                <a:latin typeface="+mj-lt"/>
                <a:ea typeface="Calibri" panose="020F0502020204030204" pitchFamily="34" charset="0"/>
                <a:cs typeface="Times New Roman" panose="02020603050405020304" pitchFamily="18" charset="0"/>
              </a:rPr>
              <a:t>.  </a:t>
            </a:r>
            <a:endParaRPr lang="en-ID" sz="1600">
              <a:latin typeface="+mj-lt"/>
              <a:ea typeface="Calibri" panose="020F0502020204030204" pitchFamily="34" charset="0"/>
              <a:cs typeface="Times New Roman" panose="02020603050405020304" pitchFamily="18" charset="0"/>
            </a:endParaRPr>
          </a:p>
          <a:p>
            <a:pPr marL="0" lvl="0" indent="0" algn="just">
              <a:lnSpc>
                <a:spcPct val="115000"/>
              </a:lnSpc>
              <a:buNone/>
            </a:pPr>
            <a:r>
              <a:rPr lang="id-ID">
                <a:solidFill>
                  <a:srgbClr val="000000"/>
                </a:solidFill>
                <a:latin typeface="+mj-lt"/>
                <a:ea typeface="Calibri" panose="020F0502020204030204" pitchFamily="34" charset="0"/>
                <a:cs typeface="Times New Roman" panose="02020603050405020304" pitchFamily="18" charset="0"/>
              </a:rPr>
              <a:t>Mahasiswa</a:t>
            </a:r>
            <a:r>
              <a:rPr lang="en-ID">
                <a:solidFill>
                  <a:srgbClr val="000000"/>
                </a:solidFill>
                <a:latin typeface="+mj-lt"/>
                <a:ea typeface="Calibri" panose="020F0502020204030204" pitchFamily="34" charset="0"/>
                <a:cs typeface="Times New Roman" panose="02020603050405020304" pitchFamily="18" charset="0"/>
              </a:rPr>
              <a:t>;</a:t>
            </a:r>
            <a:r>
              <a:rPr lang="id-ID" i="1">
                <a:solidFill>
                  <a:srgbClr val="000000"/>
                </a:solidFill>
                <a:latin typeface="+mj-lt"/>
                <a:ea typeface="Calibri" panose="020F0502020204030204" pitchFamily="34" charset="0"/>
                <a:cs typeface="Times New Roman" panose="02020603050405020304" pitchFamily="18" charset="0"/>
              </a:rPr>
              <a:t> </a:t>
            </a:r>
            <a:r>
              <a:rPr lang="en-ID" i="1">
                <a:solidFill>
                  <a:srgbClr val="000000"/>
                </a:solidFill>
                <a:latin typeface="+mj-lt"/>
                <a:ea typeface="Calibri" panose="020F0502020204030204" pitchFamily="34" charset="0"/>
                <a:cs typeface="Times New Roman" panose="02020603050405020304" pitchFamily="18" charset="0"/>
              </a:rPr>
              <a:t>peserta </a:t>
            </a:r>
            <a:r>
              <a:rPr lang="id-ID">
                <a:solidFill>
                  <a:srgbClr val="000000"/>
                </a:solidFill>
                <a:latin typeface="+mj-lt"/>
                <a:ea typeface="Calibri" panose="020F0502020204030204" pitchFamily="34" charset="0"/>
                <a:cs typeface="Times New Roman" panose="02020603050405020304" pitchFamily="18" charset="0"/>
              </a:rPr>
              <a:t>yang terdaftar dan mengikuti proses pendidikan pada salah satu program studi di Universitas</a:t>
            </a: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ID" sz="1600">
              <a:latin typeface="Calibri" panose="020F0502020204030204" pitchFamily="34" charset="0"/>
              <a:ea typeface="Calibri" panose="020F0502020204030204" pitchFamily="34" charset="0"/>
              <a:cs typeface="Times New Roman" panose="02020603050405020304" pitchFamily="18" charset="0"/>
            </a:endParaRPr>
          </a:p>
          <a:p>
            <a:endParaRPr lang="en-ID"/>
          </a:p>
        </p:txBody>
      </p:sp>
    </p:spTree>
    <p:extLst>
      <p:ext uri="{BB962C8B-B14F-4D97-AF65-F5344CB8AC3E}">
        <p14:creationId xmlns:p14="http://schemas.microsoft.com/office/powerpoint/2010/main" val="2380245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D2259-A0F7-4651-846F-B9671AF57B9C}"/>
              </a:ext>
            </a:extLst>
          </p:cNvPr>
          <p:cNvSpPr>
            <a:spLocks noGrp="1"/>
          </p:cNvSpPr>
          <p:nvPr>
            <p:ph type="title"/>
          </p:nvPr>
        </p:nvSpPr>
        <p:spPr>
          <a:solidFill>
            <a:schemeClr val="accent1"/>
          </a:solidFill>
          <a:ln>
            <a:solidFill>
              <a:schemeClr val="tx1"/>
            </a:solidFill>
          </a:ln>
        </p:spPr>
        <p:txBody>
          <a:bodyPr/>
          <a:lstStyle/>
          <a:p>
            <a:pPr algn="ctr"/>
            <a:r>
              <a:rPr lang="en-ID">
                <a:solidFill>
                  <a:schemeClr val="tx1"/>
                </a:solidFill>
              </a:rPr>
              <a:t>1 TAHUN AKADEMIK = 2 smt</a:t>
            </a:r>
            <a:r>
              <a:rPr lang="en-ID"/>
              <a:t> </a:t>
            </a:r>
          </a:p>
        </p:txBody>
      </p:sp>
      <p:sp>
        <p:nvSpPr>
          <p:cNvPr id="3" name="Content Placeholder 2">
            <a:extLst>
              <a:ext uri="{FF2B5EF4-FFF2-40B4-BE49-F238E27FC236}">
                <a16:creationId xmlns:a16="http://schemas.microsoft.com/office/drawing/2014/main" id="{494965A1-914B-48B9-9AF4-F59B4B93B60E}"/>
              </a:ext>
            </a:extLst>
          </p:cNvPr>
          <p:cNvSpPr>
            <a:spLocks noGrp="1"/>
          </p:cNvSpPr>
          <p:nvPr>
            <p:ph idx="1"/>
          </p:nvPr>
        </p:nvSpPr>
        <p:spPr>
          <a:solidFill>
            <a:schemeClr val="accent1">
              <a:lumMod val="40000"/>
              <a:lumOff val="60000"/>
            </a:schemeClr>
          </a:solidFill>
          <a:ln>
            <a:solidFill>
              <a:schemeClr val="tx1"/>
            </a:solidFill>
          </a:ln>
        </p:spPr>
        <p:txBody>
          <a:bodyPr>
            <a:normAutofit/>
          </a:bodyPr>
          <a:lstStyle/>
          <a:p>
            <a:pPr lvl="0" algn="just">
              <a:lnSpc>
                <a:spcPct val="115000"/>
              </a:lnSpc>
              <a:buFont typeface="+mj-lt"/>
              <a:buAutoNum type="arabicPeriod"/>
            </a:pPr>
            <a:r>
              <a:rPr lang="id-ID"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SEMESTER</a:t>
            </a:r>
            <a:r>
              <a:rPr lang="en-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satuan waktu kegiatan terdiri atas 16 minggu kuliah atau kegiatan mahasiswa lainnya, berikut kegiatan iringannya, termasuk 2 sampai 3 minggu kegiatan penilaian. </a:t>
            </a:r>
            <a:endParaRPr lang="en-ID" sz="1600">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buFont typeface="+mj-lt"/>
              <a:buAutoNum type="arabicPeriod"/>
            </a:pP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Sistem Kredit Semester</a:t>
            </a:r>
            <a:r>
              <a:rPr lang="id-ID" i="1">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(SKS)</a:t>
            </a:r>
            <a:r>
              <a:rPr lang="en-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t>
            </a: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istem penyelenggaraan pendidikan dengan menggunakan </a:t>
            </a:r>
            <a:r>
              <a:rPr lang="en-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SKS</a:t>
            </a: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 untuk menyatakan beban studi mahasiswa, beban kerja dosen, pengalaman belajar dan penyelenggaraan program. </a:t>
            </a:r>
            <a:endParaRPr lang="en-ID" sz="1600">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buFont typeface="+mj-lt"/>
              <a:buAutoNum type="arabicPeriod"/>
            </a:pP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t>
            </a:r>
            <a:r>
              <a:rPr lang="en-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KS;</a:t>
            </a:r>
            <a:r>
              <a:rPr lang="id-ID" i="1">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adalah takaran penghargaan terhadap pengalaman belajar yang diperoleh selama satu semester melalui </a:t>
            </a:r>
            <a:r>
              <a:rPr lang="id-ID"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KEGIATAN MAHASISWA PER MINGGU</a:t>
            </a: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sebanyak </a:t>
            </a:r>
            <a:r>
              <a:rPr lang="id-ID"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1 jam perkuliahan</a:t>
            </a: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/tutorial, atau</a:t>
            </a:r>
            <a:r>
              <a:rPr lang="id-ID"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2,5 jam pratikum</a:t>
            </a: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atau </a:t>
            </a:r>
            <a:r>
              <a:rPr lang="id-ID"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4 jam kerja lapangan</a:t>
            </a: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 yang </a:t>
            </a:r>
            <a:r>
              <a:rPr lang="id-ID" b="1" i="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masing-masing diiringi oleh sekitar 1-2 jam kegiatan terstruktur</a:t>
            </a: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dan sekitar </a:t>
            </a:r>
            <a:r>
              <a:rPr lang="id-ID" i="1">
                <a:solidFill>
                  <a:srgbClr val="000000"/>
                </a:solidFill>
                <a:latin typeface="Times New Roman" panose="02020603050405020304" pitchFamily="18" charset="0"/>
                <a:ea typeface="Calibri" panose="020F0502020204030204" pitchFamily="34" charset="0"/>
                <a:cs typeface="Times New Roman" panose="02020603050405020304" pitchFamily="18" charset="0"/>
              </a:rPr>
              <a:t>1-2 jam kegiatan mandiri,</a:t>
            </a:r>
            <a:r>
              <a:rPr lang="id-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dimana SATU JAM TATAP MUKA SETARA DENGAN 50 MENIT.  </a:t>
            </a:r>
            <a:endParaRPr lang="en-ID" sz="1600">
              <a:latin typeface="Calibri" panose="020F0502020204030204" pitchFamily="34" charset="0"/>
              <a:ea typeface="Calibri" panose="020F0502020204030204" pitchFamily="34" charset="0"/>
              <a:cs typeface="Times New Roman" panose="02020603050405020304" pitchFamily="18" charset="0"/>
            </a:endParaRPr>
          </a:p>
          <a:p>
            <a:endParaRPr lang="en-ID"/>
          </a:p>
        </p:txBody>
      </p:sp>
    </p:spTree>
    <p:extLst>
      <p:ext uri="{BB962C8B-B14F-4D97-AF65-F5344CB8AC3E}">
        <p14:creationId xmlns:p14="http://schemas.microsoft.com/office/powerpoint/2010/main" val="3304737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C96DE-6291-470A-96D2-67CCB06D6590}"/>
              </a:ext>
            </a:extLst>
          </p:cNvPr>
          <p:cNvSpPr>
            <a:spLocks noGrp="1"/>
          </p:cNvSpPr>
          <p:nvPr>
            <p:ph type="title"/>
          </p:nvPr>
        </p:nvSpPr>
        <p:spPr>
          <a:solidFill>
            <a:schemeClr val="accent1"/>
          </a:solidFill>
          <a:ln>
            <a:solidFill>
              <a:schemeClr val="tx1"/>
            </a:solidFill>
          </a:ln>
        </p:spPr>
        <p:txBody>
          <a:bodyPr/>
          <a:lstStyle/>
          <a:p>
            <a:pPr algn="ctr"/>
            <a:r>
              <a:rPr lang="en-ID">
                <a:solidFill>
                  <a:schemeClr val="tx1"/>
                </a:solidFill>
              </a:rPr>
              <a:t>Kegiatan Semester</a:t>
            </a:r>
          </a:p>
        </p:txBody>
      </p:sp>
      <p:sp>
        <p:nvSpPr>
          <p:cNvPr id="3" name="Content Placeholder 2">
            <a:extLst>
              <a:ext uri="{FF2B5EF4-FFF2-40B4-BE49-F238E27FC236}">
                <a16:creationId xmlns:a16="http://schemas.microsoft.com/office/drawing/2014/main" id="{4F68FE6A-3766-49CB-BCB4-12477A37B3C8}"/>
              </a:ext>
            </a:extLst>
          </p:cNvPr>
          <p:cNvSpPr>
            <a:spLocks noGrp="1"/>
          </p:cNvSpPr>
          <p:nvPr>
            <p:ph idx="1"/>
          </p:nvPr>
        </p:nvSpPr>
        <p:spPr>
          <a:solidFill>
            <a:schemeClr val="accent1">
              <a:lumMod val="40000"/>
              <a:lumOff val="60000"/>
            </a:schemeClr>
          </a:solidFill>
          <a:ln>
            <a:solidFill>
              <a:schemeClr val="tx1"/>
            </a:solidFill>
          </a:ln>
        </p:spPr>
        <p:txBody>
          <a:bodyPr>
            <a:normAutofit fontScale="92500"/>
          </a:bodyPr>
          <a:lstStyle/>
          <a:p>
            <a:pPr marL="0" indent="0">
              <a:buNone/>
            </a:pPr>
            <a:r>
              <a:rPr lang="en-ID"/>
              <a:t>1. </a:t>
            </a:r>
            <a:r>
              <a:rPr lang="en-ID" b="1"/>
              <a:t>KEGIATAN KURIKULER</a:t>
            </a:r>
            <a:r>
              <a:rPr lang="en-ID"/>
              <a:t> dengan penilaiannya </a:t>
            </a:r>
            <a:r>
              <a:rPr lang="en-ID" b="1">
                <a:solidFill>
                  <a:schemeClr val="accent5"/>
                </a:solidFill>
              </a:rPr>
              <a:t>4 KOMPONEN YANG HARUS DIPENUHI:</a:t>
            </a:r>
          </a:p>
          <a:p>
            <a:r>
              <a:rPr lang="en-ID"/>
              <a:t>Hadir perkuliahan Tatap muka = setara 20%</a:t>
            </a:r>
          </a:p>
          <a:p>
            <a:r>
              <a:rPr lang="en-ID"/>
              <a:t>Kuis, Membuat Resume atau Pembuatan Makalah, Praktikum,</a:t>
            </a:r>
            <a:r>
              <a:rPr lang="id-ID">
                <a:latin typeface="Times New Roman" panose="02020603050405020304" pitchFamily="18" charset="0"/>
                <a:ea typeface="Calibri" panose="020F0502020204030204" pitchFamily="34" charset="0"/>
              </a:rPr>
              <a:t> studio, penelitian</a:t>
            </a:r>
            <a:r>
              <a:rPr lang="en-ID">
                <a:latin typeface="Times New Roman" panose="02020603050405020304" pitchFamily="18" charset="0"/>
                <a:ea typeface="Calibri" panose="020F0502020204030204" pitchFamily="34" charset="0"/>
              </a:rPr>
              <a:t>, </a:t>
            </a:r>
            <a:r>
              <a:rPr lang="id-ID">
                <a:latin typeface="Times New Roman" panose="02020603050405020304" pitchFamily="18" charset="0"/>
                <a:ea typeface="Calibri" panose="020F0502020204030204" pitchFamily="34" charset="0"/>
              </a:rPr>
              <a:t>seminar, tugas-tugas mandiri, praktek kerja lapangan</a:t>
            </a:r>
            <a:r>
              <a:rPr lang="en-ID">
                <a:latin typeface="Times New Roman" panose="02020603050405020304" pitchFamily="18" charset="0"/>
                <a:ea typeface="Calibri" panose="020F0502020204030204" pitchFamily="34" charset="0"/>
              </a:rPr>
              <a:t> = 20%</a:t>
            </a:r>
            <a:r>
              <a:rPr lang="id-ID">
                <a:latin typeface="Times New Roman" panose="02020603050405020304" pitchFamily="18" charset="0"/>
                <a:ea typeface="Calibri" panose="020F0502020204030204" pitchFamily="34" charset="0"/>
              </a:rPr>
              <a:t> </a:t>
            </a:r>
            <a:endParaRPr lang="en-ID">
              <a:latin typeface="Times New Roman" panose="02020603050405020304" pitchFamily="18" charset="0"/>
              <a:ea typeface="Calibri" panose="020F0502020204030204" pitchFamily="34" charset="0"/>
            </a:endParaRPr>
          </a:p>
          <a:p>
            <a:r>
              <a:rPr lang="en-ID">
                <a:latin typeface="Times New Roman" panose="02020603050405020304" pitchFamily="18" charset="0"/>
                <a:ea typeface="Calibri" panose="020F0502020204030204" pitchFamily="34" charset="0"/>
              </a:rPr>
              <a:t>Mid Test (ujian Tengah Semester = 25%</a:t>
            </a:r>
          </a:p>
          <a:p>
            <a:r>
              <a:rPr lang="en-ID">
                <a:latin typeface="Times New Roman" panose="02020603050405020304" pitchFamily="18" charset="0"/>
                <a:ea typeface="Calibri" panose="020F0502020204030204" pitchFamily="34" charset="0"/>
              </a:rPr>
              <a:t>Ujian</a:t>
            </a:r>
            <a:r>
              <a:rPr lang="id-ID">
                <a:latin typeface="Times New Roman" panose="02020603050405020304" pitchFamily="18" charset="0"/>
                <a:ea typeface="Calibri" panose="020F0502020204030204" pitchFamily="34" charset="0"/>
              </a:rPr>
              <a:t> Akhir</a:t>
            </a:r>
            <a:r>
              <a:rPr lang="en-ID">
                <a:latin typeface="Times New Roman" panose="02020603050405020304" pitchFamily="18" charset="0"/>
                <a:ea typeface="Calibri" panose="020F0502020204030204" pitchFamily="34" charset="0"/>
              </a:rPr>
              <a:t>Semester = 35%</a:t>
            </a:r>
            <a:r>
              <a:rPr lang="id-ID">
                <a:latin typeface="Times New Roman" panose="02020603050405020304" pitchFamily="18" charset="0"/>
                <a:ea typeface="Calibri" panose="020F0502020204030204" pitchFamily="34" charset="0"/>
              </a:rPr>
              <a:t>;</a:t>
            </a:r>
            <a:r>
              <a:rPr lang="en-ID"/>
              <a:t> </a:t>
            </a:r>
          </a:p>
          <a:p>
            <a:pPr marL="0" indent="0">
              <a:buNone/>
            </a:pPr>
            <a:r>
              <a:rPr lang="en-ID"/>
              <a:t>2. </a:t>
            </a:r>
            <a:r>
              <a:rPr lang="en-ID" b="1"/>
              <a:t>KEGIATAN INTRA KURIKULER</a:t>
            </a:r>
            <a:r>
              <a:rPr lang="en-ID"/>
              <a:t> = kegiatan yang sejalan dengan kurikulum (bidang   </a:t>
            </a:r>
          </a:p>
          <a:p>
            <a:pPr marL="0" indent="0">
              <a:buNone/>
            </a:pPr>
            <a:r>
              <a:rPr lang="en-ID"/>
              <a:t>    studi), lomba karya ilmiah, mengadakan debat dan berlomba, moot court, dll </a:t>
            </a:r>
          </a:p>
          <a:p>
            <a:pPr marL="0" indent="0">
              <a:buNone/>
            </a:pPr>
            <a:r>
              <a:rPr lang="en-ID"/>
              <a:t>3. </a:t>
            </a:r>
            <a:r>
              <a:rPr lang="en-ID" b="1"/>
              <a:t>KEGIATAN EKSTRA KURIKULER</a:t>
            </a:r>
            <a:r>
              <a:rPr lang="en-ID"/>
              <a:t> = penambahan, pelengkap di luar kurikulum dan </a:t>
            </a:r>
          </a:p>
          <a:p>
            <a:pPr marL="0" indent="0">
              <a:buNone/>
            </a:pPr>
            <a:r>
              <a:rPr lang="en-ID"/>
              <a:t>    fasilitas disiapkan HMPS basket, footsal, panjat tebing dll </a:t>
            </a:r>
          </a:p>
          <a:p>
            <a:endParaRPr lang="en-ID"/>
          </a:p>
        </p:txBody>
      </p:sp>
    </p:spTree>
    <p:extLst>
      <p:ext uri="{BB962C8B-B14F-4D97-AF65-F5344CB8AC3E}">
        <p14:creationId xmlns:p14="http://schemas.microsoft.com/office/powerpoint/2010/main" val="751139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44020-8C49-4D8A-8B0B-2A3A2A6CDF0D}"/>
              </a:ext>
            </a:extLst>
          </p:cNvPr>
          <p:cNvSpPr>
            <a:spLocks noGrp="1"/>
          </p:cNvSpPr>
          <p:nvPr>
            <p:ph type="title"/>
          </p:nvPr>
        </p:nvSpPr>
        <p:spPr>
          <a:solidFill>
            <a:schemeClr val="accent1"/>
          </a:solidFill>
          <a:ln>
            <a:solidFill>
              <a:schemeClr val="tx1"/>
            </a:solidFill>
          </a:ln>
        </p:spPr>
        <p:txBody>
          <a:bodyPr/>
          <a:lstStyle/>
          <a:p>
            <a:pPr algn="ctr"/>
            <a:r>
              <a:rPr lang="en-ID">
                <a:solidFill>
                  <a:schemeClr val="tx1"/>
                </a:solidFill>
              </a:rPr>
              <a:t>Beban belajar</a:t>
            </a:r>
          </a:p>
        </p:txBody>
      </p:sp>
      <p:sp>
        <p:nvSpPr>
          <p:cNvPr id="3" name="Content Placeholder 2">
            <a:extLst>
              <a:ext uri="{FF2B5EF4-FFF2-40B4-BE49-F238E27FC236}">
                <a16:creationId xmlns:a16="http://schemas.microsoft.com/office/drawing/2014/main" id="{670F8FC6-92E4-47A8-9825-CFF15ADA8914}"/>
              </a:ext>
            </a:extLst>
          </p:cNvPr>
          <p:cNvSpPr>
            <a:spLocks noGrp="1"/>
          </p:cNvSpPr>
          <p:nvPr>
            <p:ph idx="1"/>
          </p:nvPr>
        </p:nvSpPr>
        <p:spPr>
          <a:solidFill>
            <a:schemeClr val="accent1">
              <a:lumMod val="40000"/>
              <a:lumOff val="60000"/>
            </a:schemeClr>
          </a:solidFill>
          <a:ln>
            <a:solidFill>
              <a:schemeClr val="tx1"/>
            </a:solidFill>
          </a:ln>
        </p:spPr>
        <p:txBody>
          <a:bodyPr>
            <a:normAutofit lnSpcReduction="10000"/>
          </a:bodyPr>
          <a:lstStyle/>
          <a:p>
            <a:pPr lvl="0" algn="just">
              <a:lnSpc>
                <a:spcPct val="115000"/>
              </a:lnSpc>
              <a:buFont typeface="+mj-lt"/>
              <a:buAutoNum type="arabicPeriod"/>
            </a:pPr>
            <a:r>
              <a:rPr lang="id-ID">
                <a:solidFill>
                  <a:schemeClr val="tx1"/>
                </a:solidFill>
                <a:latin typeface="Times New Roman" panose="02020603050405020304" pitchFamily="18" charset="0"/>
                <a:ea typeface="Calibri" panose="020F0502020204030204" pitchFamily="34" charset="0"/>
                <a:cs typeface="Times New Roman" panose="02020603050405020304" pitchFamily="18" charset="0"/>
              </a:rPr>
              <a:t>Beban Studi Program Pendidikan</a:t>
            </a:r>
            <a:r>
              <a:rPr lang="en-ID">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r>
              <a:rPr lang="id-ID">
                <a:solidFill>
                  <a:schemeClr val="tx1"/>
                </a:solidFill>
                <a:latin typeface="Times New Roman" panose="02020603050405020304" pitchFamily="18" charset="0"/>
                <a:ea typeface="Calibri" panose="020F0502020204030204" pitchFamily="34" charset="0"/>
                <a:cs typeface="Times New Roman" panose="02020603050405020304" pitchFamily="18" charset="0"/>
              </a:rPr>
              <a:t> jumlah beban tugas yang dihitung dalam sks yang harus ditempuh mahasiswa untuk menyelesaikan suatu jenjang pendidikan tinggi tertentu. </a:t>
            </a:r>
            <a:r>
              <a:rPr lang="en-ID">
                <a:solidFill>
                  <a:schemeClr val="tx1"/>
                </a:solidFill>
                <a:latin typeface="Times New Roman" panose="02020603050405020304" pitchFamily="18" charset="0"/>
                <a:ea typeface="Calibri" panose="020F0502020204030204" pitchFamily="34" charset="0"/>
                <a:cs typeface="Times New Roman" panose="02020603050405020304" pitchFamily="18" charset="0"/>
              </a:rPr>
              <a:t>108 SKS D3 dan 144 Program Sarjana. </a:t>
            </a:r>
          </a:p>
          <a:p>
            <a:pPr lvl="0" algn="just">
              <a:lnSpc>
                <a:spcPct val="115000"/>
              </a:lnSpc>
              <a:buFont typeface="+mj-lt"/>
              <a:buAutoNum type="arabicPeriod"/>
            </a:pPr>
            <a:r>
              <a:rPr lang="en-ID">
                <a:solidFill>
                  <a:schemeClr val="tx1"/>
                </a:solidFill>
                <a:latin typeface="Times New Roman" panose="02020603050405020304" pitchFamily="18" charset="0"/>
                <a:ea typeface="Calibri" panose="020F0502020204030204" pitchFamily="34" charset="0"/>
                <a:cs typeface="Times New Roman" panose="02020603050405020304" pitchFamily="18" charset="0"/>
              </a:rPr>
              <a:t>Beban belajar dievaluasi setiap tahun akademik: yang berprestasi akademik tinggi, </a:t>
            </a:r>
            <a:r>
              <a:rPr lang="en-ID">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setelah dua semester  pertama  dapat mengambil Maksimum 24 SKS  JIKA IPS &gt;= 3,25</a:t>
            </a:r>
          </a:p>
          <a:p>
            <a:pPr lvl="0" defTabSz="914400">
              <a:spcBef>
                <a:spcPts val="800"/>
              </a:spcBef>
              <a:buClrTx/>
              <a:buSzTx/>
              <a:buFont typeface="+mj-lt"/>
              <a:buAutoNum type="arabicPeriod"/>
            </a:pPr>
            <a:r>
              <a:rPr lang="en-US">
                <a:solidFill>
                  <a:srgbClr val="000000"/>
                </a:solidFill>
                <a:latin typeface="Candara" pitchFamily="34" charset="0"/>
              </a:rPr>
              <a:t>Jika IPS 2,75  sd  3,24  berhak paling banyak 21 sks;  </a:t>
            </a:r>
          </a:p>
          <a:p>
            <a:pPr lvl="0" defTabSz="914400">
              <a:spcBef>
                <a:spcPts val="800"/>
              </a:spcBef>
              <a:buClrTx/>
              <a:buSzTx/>
              <a:buFont typeface="+mj-lt"/>
              <a:buAutoNum type="arabicPeriod"/>
            </a:pPr>
            <a:r>
              <a:rPr lang="en-US">
                <a:solidFill>
                  <a:srgbClr val="000000"/>
                </a:solidFill>
                <a:latin typeface="Candara" pitchFamily="34" charset="0"/>
              </a:rPr>
              <a:t>ika IPS 2,00 sd 2,74 paling banyak 18 sks;  </a:t>
            </a:r>
          </a:p>
          <a:p>
            <a:pPr lvl="0" defTabSz="914400">
              <a:spcBef>
                <a:spcPts val="800"/>
              </a:spcBef>
              <a:buClrTx/>
              <a:buSzTx/>
              <a:buFont typeface="+mj-lt"/>
              <a:buAutoNum type="arabicPeriod"/>
            </a:pPr>
            <a:r>
              <a:rPr lang="en-US">
                <a:solidFill>
                  <a:srgbClr val="000000"/>
                </a:solidFill>
                <a:latin typeface="Candara" pitchFamily="34" charset="0"/>
              </a:rPr>
              <a:t>Jika IPS 1,50 sd 1,99,  berhak paling banyak 15 sks; </a:t>
            </a:r>
          </a:p>
          <a:p>
            <a:pPr lvl="0" defTabSz="914400">
              <a:spcBef>
                <a:spcPts val="800"/>
              </a:spcBef>
              <a:buClrTx/>
              <a:buSzTx/>
              <a:buFont typeface="+mj-lt"/>
              <a:buAutoNum type="arabicPeriod"/>
            </a:pPr>
            <a:r>
              <a:rPr lang="en-US">
                <a:solidFill>
                  <a:srgbClr val="000000"/>
                </a:solidFill>
                <a:latin typeface="Candara" pitchFamily="34" charset="0"/>
              </a:rPr>
              <a:t>Jika &lt; dari 1,50  1,49 atau kurang berhak paling banyak 12.</a:t>
            </a:r>
          </a:p>
          <a:p>
            <a:pPr marL="0" lvl="0" indent="0" defTabSz="914400">
              <a:spcBef>
                <a:spcPts val="800"/>
              </a:spcBef>
              <a:buClrTx/>
              <a:buSzTx/>
              <a:buNone/>
            </a:pPr>
            <a:r>
              <a:rPr lang="en-ID">
                <a:solidFill>
                  <a:srgbClr val="000000"/>
                </a:solidFill>
                <a:latin typeface="Candara" pitchFamily="34" charset="0"/>
              </a:rPr>
              <a:t>KOMUNIKASIKAN dengan PENASEHAT AKADEMIK</a:t>
            </a:r>
            <a:endParaRPr lang="en-US">
              <a:solidFill>
                <a:srgbClr val="000000"/>
              </a:solidFill>
              <a:latin typeface="Candara" pitchFamily="34" charset="0"/>
            </a:endParaRPr>
          </a:p>
          <a:p>
            <a:pPr lvl="0" algn="just">
              <a:lnSpc>
                <a:spcPct val="115000"/>
              </a:lnSpc>
              <a:buFont typeface="+mj-lt"/>
              <a:buAutoNum type="arabicPeriod"/>
            </a:pPr>
            <a:r>
              <a:rPr lang="en-ID"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lvl="0" algn="just">
              <a:lnSpc>
                <a:spcPct val="115000"/>
              </a:lnSpc>
              <a:buFont typeface="+mj-lt"/>
              <a:buAutoNum type="arabicPeriod"/>
            </a:pPr>
            <a:endParaRPr lang="en-ID" sz="1600">
              <a:latin typeface="Calibri" panose="020F0502020204030204" pitchFamily="34" charset="0"/>
              <a:ea typeface="Calibri" panose="020F0502020204030204" pitchFamily="34" charset="0"/>
              <a:cs typeface="Times New Roman" panose="02020603050405020304" pitchFamily="18" charset="0"/>
            </a:endParaRPr>
          </a:p>
          <a:p>
            <a:endParaRPr lang="en-ID"/>
          </a:p>
        </p:txBody>
      </p:sp>
    </p:spTree>
    <p:extLst>
      <p:ext uri="{BB962C8B-B14F-4D97-AF65-F5344CB8AC3E}">
        <p14:creationId xmlns:p14="http://schemas.microsoft.com/office/powerpoint/2010/main" val="3124277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9E51C-F78D-4A44-8BF5-3B81C7C8B255}"/>
              </a:ext>
            </a:extLst>
          </p:cNvPr>
          <p:cNvSpPr>
            <a:spLocks noGrp="1"/>
          </p:cNvSpPr>
          <p:nvPr>
            <p:ph type="title"/>
          </p:nvPr>
        </p:nvSpPr>
        <p:spPr>
          <a:solidFill>
            <a:schemeClr val="accent1"/>
          </a:solidFill>
          <a:ln>
            <a:solidFill>
              <a:schemeClr val="tx1"/>
            </a:solidFill>
          </a:ln>
        </p:spPr>
        <p:txBody>
          <a:bodyPr>
            <a:normAutofit/>
          </a:bodyPr>
          <a:lstStyle/>
          <a:p>
            <a:pPr algn="ctr"/>
            <a:r>
              <a:rPr lang="en-ID" sz="5400">
                <a:solidFill>
                  <a:schemeClr val="tx1"/>
                </a:solidFill>
              </a:rPr>
              <a:t>Penentuan Beban</a:t>
            </a:r>
          </a:p>
        </p:txBody>
      </p:sp>
      <p:sp>
        <p:nvSpPr>
          <p:cNvPr id="3" name="Content Placeholder 2">
            <a:extLst>
              <a:ext uri="{FF2B5EF4-FFF2-40B4-BE49-F238E27FC236}">
                <a16:creationId xmlns:a16="http://schemas.microsoft.com/office/drawing/2014/main" id="{7AAECF3E-DD71-4208-BA35-EB38196EAF4D}"/>
              </a:ext>
            </a:extLst>
          </p:cNvPr>
          <p:cNvSpPr>
            <a:spLocks noGrp="1"/>
          </p:cNvSpPr>
          <p:nvPr>
            <p:ph idx="1"/>
          </p:nvPr>
        </p:nvSpPr>
        <p:spPr>
          <a:solidFill>
            <a:schemeClr val="accent1">
              <a:lumMod val="40000"/>
              <a:lumOff val="60000"/>
            </a:schemeClr>
          </a:solidFill>
          <a:ln>
            <a:solidFill>
              <a:schemeClr val="tx1"/>
            </a:solidFill>
          </a:ln>
        </p:spPr>
        <p:txBody>
          <a:bodyPr>
            <a:normAutofit fontScale="92500" lnSpcReduction="20000"/>
          </a:bodyPr>
          <a:lstStyle/>
          <a:p>
            <a:r>
              <a:rPr lang="en-ID">
                <a:solidFill>
                  <a:srgbClr val="000000"/>
                </a:solidFill>
                <a:latin typeface="Times New Roman" panose="02020603050405020304" pitchFamily="18" charset="0"/>
                <a:ea typeface="Calibri" panose="020F0502020204030204" pitchFamily="34" charset="0"/>
              </a:rPr>
              <a:t>M</a:t>
            </a:r>
            <a:r>
              <a:rPr lang="id-ID">
                <a:solidFill>
                  <a:srgbClr val="000000"/>
                </a:solidFill>
                <a:latin typeface="Times New Roman" panose="02020603050405020304" pitchFamily="18" charset="0"/>
                <a:ea typeface="Calibri" panose="020F0502020204030204" pitchFamily="34" charset="0"/>
              </a:rPr>
              <a:t>emperhatikan kemampuan individu dan HASIL STUDI PADA SEMESTER SEBELUMNYA yang tercermin dalam Indeks Prestasi Semester (IPS)</a:t>
            </a:r>
            <a:endParaRPr lang="en-ID">
              <a:solidFill>
                <a:srgbClr val="000000"/>
              </a:solidFill>
              <a:latin typeface="Times New Roman" panose="02020603050405020304" pitchFamily="18" charset="0"/>
              <a:ea typeface="Calibri" panose="020F0502020204030204" pitchFamily="34" charset="0"/>
            </a:endParaRPr>
          </a:p>
          <a:p>
            <a:r>
              <a:rPr lang="en-ID"/>
              <a:t>Indeks Prestasi;</a:t>
            </a:r>
          </a:p>
          <a:p>
            <a:pPr marL="0" indent="0" algn="just">
              <a:buNone/>
            </a:pPr>
            <a:r>
              <a:rPr lang="en-ID"/>
              <a:t>       Dalam Sistim Kredit Semester dikenal adanya dua jenis Indeks Prestasi yaitu Indeks Prestasi Semester (IPS) dan Indeks Prestasi Kumulatif (IPK),  IPS merupakan ukuran keberhasilan mahasiswa dalam menempuh mata kuliah pada satu semester, sedangkan IPK adalah ukuran keberhasilan mahasiswa yang dihitung mulai masa awal studi sampai semester terakhir yang telah diikuti; Indeks Prestasi Semester (IPS) dihitung dengan persamaan sebagai berikut:</a:t>
            </a:r>
          </a:p>
          <a:p>
            <a:endParaRPr lang="en-ID"/>
          </a:p>
          <a:p>
            <a:r>
              <a:rPr lang="en-ID"/>
              <a:t> </a:t>
            </a:r>
          </a:p>
          <a:p>
            <a:pPr marL="0" indent="0">
              <a:buNone/>
            </a:pPr>
            <a:endParaRPr lang="en-ID"/>
          </a:p>
          <a:p>
            <a:r>
              <a:rPr lang="en-ID"/>
              <a:t>Jumlah Mutu = Hasil perkalian dari bobot nilai ujian dengan sks mata kuliah bersangkutan </a:t>
            </a:r>
          </a:p>
          <a:p>
            <a:endParaRPr lang="en-ID"/>
          </a:p>
          <a:p>
            <a:pPr marL="0" indent="0">
              <a:buNone/>
            </a:pPr>
            <a:endParaRPr lang="en-ID"/>
          </a:p>
          <a:p>
            <a:endParaRPr lang="en-ID"/>
          </a:p>
        </p:txBody>
      </p:sp>
      <p:pic>
        <p:nvPicPr>
          <p:cNvPr id="4" name="Picture 3">
            <a:extLst>
              <a:ext uri="{FF2B5EF4-FFF2-40B4-BE49-F238E27FC236}">
                <a16:creationId xmlns:a16="http://schemas.microsoft.com/office/drawing/2014/main" id="{1B86A4F4-6CE4-4F9A-AA33-B23E6D9C1F95}"/>
              </a:ext>
            </a:extLst>
          </p:cNvPr>
          <p:cNvPicPr>
            <a:picLocks noChangeAspect="1"/>
          </p:cNvPicPr>
          <p:nvPr/>
        </p:nvPicPr>
        <p:blipFill>
          <a:blip r:embed="rId2"/>
          <a:stretch>
            <a:fillRect/>
          </a:stretch>
        </p:blipFill>
        <p:spPr>
          <a:xfrm>
            <a:off x="2968606" y="4676736"/>
            <a:ext cx="2571429" cy="466667"/>
          </a:xfrm>
          <a:prstGeom prst="rect">
            <a:avLst/>
          </a:prstGeom>
        </p:spPr>
      </p:pic>
    </p:spTree>
    <p:extLst>
      <p:ext uri="{BB962C8B-B14F-4D97-AF65-F5344CB8AC3E}">
        <p14:creationId xmlns:p14="http://schemas.microsoft.com/office/powerpoint/2010/main" val="1691839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AFB8E-EEFA-46A8-AE69-4EA4E91DC21E}"/>
              </a:ext>
            </a:extLst>
          </p:cNvPr>
          <p:cNvSpPr>
            <a:spLocks noGrp="1"/>
          </p:cNvSpPr>
          <p:nvPr>
            <p:ph type="title"/>
          </p:nvPr>
        </p:nvSpPr>
        <p:spPr>
          <a:solidFill>
            <a:schemeClr val="accent1"/>
          </a:solidFill>
          <a:ln>
            <a:solidFill>
              <a:schemeClr val="tx1"/>
            </a:solidFill>
          </a:ln>
        </p:spPr>
        <p:txBody>
          <a:bodyPr/>
          <a:lstStyle/>
          <a:p>
            <a:pPr algn="ctr"/>
            <a:r>
              <a:rPr lang="en-ID">
                <a:solidFill>
                  <a:schemeClr val="tx1"/>
                </a:solidFill>
              </a:rPr>
              <a:t>Hubungan SKS dengan Pemograman</a:t>
            </a:r>
          </a:p>
        </p:txBody>
      </p:sp>
      <p:sp>
        <p:nvSpPr>
          <p:cNvPr id="3" name="Content Placeholder 2">
            <a:extLst>
              <a:ext uri="{FF2B5EF4-FFF2-40B4-BE49-F238E27FC236}">
                <a16:creationId xmlns:a16="http://schemas.microsoft.com/office/drawing/2014/main" id="{B8B847FD-52F8-4CE3-9E3B-DA7EEC33D910}"/>
              </a:ext>
            </a:extLst>
          </p:cNvPr>
          <p:cNvSpPr>
            <a:spLocks noGrp="1"/>
          </p:cNvSpPr>
          <p:nvPr>
            <p:ph idx="1"/>
          </p:nvPr>
        </p:nvSpPr>
        <p:spPr>
          <a:solidFill>
            <a:schemeClr val="accent1">
              <a:lumMod val="40000"/>
              <a:lumOff val="60000"/>
            </a:schemeClr>
          </a:solidFill>
          <a:ln>
            <a:solidFill>
              <a:schemeClr val="tx1"/>
            </a:solidFill>
          </a:ln>
        </p:spPr>
        <p:txBody>
          <a:bodyPr/>
          <a:lstStyle/>
          <a:p>
            <a:r>
              <a:rPr lang="en-ID"/>
              <a:t>IPS sebagai landasan dalam pemograman stlh semester II, Beban Sks dan lama Studi maksimal.</a:t>
            </a:r>
          </a:p>
          <a:p>
            <a:endParaRPr lang="en-ID"/>
          </a:p>
          <a:p>
            <a:endParaRPr lang="en-ID"/>
          </a:p>
        </p:txBody>
      </p:sp>
      <p:graphicFrame>
        <p:nvGraphicFramePr>
          <p:cNvPr id="8" name="Diagram 7">
            <a:extLst>
              <a:ext uri="{FF2B5EF4-FFF2-40B4-BE49-F238E27FC236}">
                <a16:creationId xmlns:a16="http://schemas.microsoft.com/office/drawing/2014/main" id="{1ABEB7C0-932D-471A-BC5F-EFB0E1A0765A}"/>
              </a:ext>
            </a:extLst>
          </p:cNvPr>
          <p:cNvGraphicFramePr/>
          <p:nvPr>
            <p:extLst>
              <p:ext uri="{D42A27DB-BD31-4B8C-83A1-F6EECF244321}">
                <p14:modId xmlns:p14="http://schemas.microsoft.com/office/powerpoint/2010/main" val="3828987064"/>
              </p:ext>
            </p:extLst>
          </p:nvPr>
        </p:nvGraphicFramePr>
        <p:xfrm>
          <a:off x="1022684" y="3428999"/>
          <a:ext cx="8251318" cy="23341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4151387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Integral</Template>
  <TotalTime>369</TotalTime>
  <Words>1286</Words>
  <Application>Microsoft Office PowerPoint</Application>
  <PresentationFormat>Widescreen</PresentationFormat>
  <Paragraphs>112</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Candara</vt:lpstr>
      <vt:lpstr>Times New Roman</vt:lpstr>
      <vt:lpstr>Trebuchet MS</vt:lpstr>
      <vt:lpstr>Wingdings 3</vt:lpstr>
      <vt:lpstr>Facet</vt:lpstr>
      <vt:lpstr>PERATURAN AKADEMIK</vt:lpstr>
      <vt:lpstr>Softcopy  dapat diunduh di website www.jagakarsa.ac.id</vt:lpstr>
      <vt:lpstr>BANGUNAN AKADEMIK  UNIVERSITAS TAMA JAGAKARSA </vt:lpstr>
      <vt:lpstr>Peraturan AKADEMIK</vt:lpstr>
      <vt:lpstr>1 TAHUN AKADEMIK = 2 smt </vt:lpstr>
      <vt:lpstr>Kegiatan Semester</vt:lpstr>
      <vt:lpstr>Beban belajar</vt:lpstr>
      <vt:lpstr>Penentuan Beban</vt:lpstr>
      <vt:lpstr>Hubungan SKS dengan Pemograman</vt:lpstr>
      <vt:lpstr>MaHaSisWa AKTIF &gt;&lt; Tidak Aktif</vt:lpstr>
      <vt:lpstr>Tata Tertib Selama Perkuliahan</vt:lpstr>
      <vt:lpstr>TATA TERTIB UJIAN</vt:lpstr>
      <vt:lpstr>Kompetensi Lulusan dan Output</vt:lpstr>
      <vt:lpstr>Tata Tertib dan Larangan Kehidupan KAMPUS</vt:lpstr>
      <vt:lpstr>D I L A R A N G </vt:lpstr>
      <vt:lpstr>Sanksi Atas Pelanggaran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PERATURAN AKADEMIK</dc:title>
  <dc:creator>HP</dc:creator>
  <cp:lastModifiedBy>Univ. Tama Jagakarsa</cp:lastModifiedBy>
  <cp:revision>52</cp:revision>
  <dcterms:created xsi:type="dcterms:W3CDTF">2019-09-15T04:16:44Z</dcterms:created>
  <dcterms:modified xsi:type="dcterms:W3CDTF">2019-09-16T06:43:25Z</dcterms:modified>
</cp:coreProperties>
</file>